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9"/>
  </p:notesMasterIdLst>
  <p:sldIdLst>
    <p:sldId id="289" r:id="rId2"/>
    <p:sldId id="316" r:id="rId3"/>
    <p:sldId id="307" r:id="rId4"/>
    <p:sldId id="308" r:id="rId5"/>
    <p:sldId id="309" r:id="rId6"/>
    <p:sldId id="314" r:id="rId7"/>
    <p:sldId id="267" r:id="rId8"/>
    <p:sldId id="305" r:id="rId9"/>
    <p:sldId id="262" r:id="rId10"/>
    <p:sldId id="263" r:id="rId11"/>
    <p:sldId id="311" r:id="rId12"/>
    <p:sldId id="312" r:id="rId13"/>
    <p:sldId id="317" r:id="rId14"/>
    <p:sldId id="310" r:id="rId15"/>
    <p:sldId id="315" r:id="rId16"/>
    <p:sldId id="318" r:id="rId17"/>
    <p:sldId id="29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CE3E405-F2ED-4FDB-B790-FA75AFE92E19}">
          <p14:sldIdLst>
            <p14:sldId id="289"/>
            <p14:sldId id="316"/>
            <p14:sldId id="307"/>
            <p14:sldId id="308"/>
            <p14:sldId id="309"/>
            <p14:sldId id="314"/>
            <p14:sldId id="267"/>
            <p14:sldId id="305"/>
            <p14:sldId id="262"/>
            <p14:sldId id="263"/>
            <p14:sldId id="311"/>
            <p14:sldId id="312"/>
            <p14:sldId id="317"/>
            <p14:sldId id="310"/>
            <p14:sldId id="315"/>
            <p14:sldId id="318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8" pos="746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оман Беляевский" initials="РБ" lastIdx="10" clrIdx="0">
    <p:extLst>
      <p:ext uri="{19B8F6BF-5375-455C-9EA6-DF929625EA0E}">
        <p15:presenceInfo xmlns:p15="http://schemas.microsoft.com/office/powerpoint/2012/main" userId="50841ecc9bcfc8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D9D"/>
    <a:srgbClr val="110F10"/>
    <a:srgbClr val="2D221E"/>
    <a:srgbClr val="767171"/>
    <a:srgbClr val="A4A3A4"/>
    <a:srgbClr val="00B499"/>
    <a:srgbClr val="FD3E60"/>
    <a:srgbClr val="FDB733"/>
    <a:srgbClr val="4F4F4F"/>
    <a:srgbClr val="00B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107" autoAdjust="0"/>
  </p:normalViewPr>
  <p:slideViewPr>
    <p:cSldViewPr snapToGrid="0" showGuides="1">
      <p:cViewPr varScale="1">
        <p:scale>
          <a:sx n="92" d="100"/>
          <a:sy n="92" d="100"/>
        </p:scale>
        <p:origin x="384" y="90"/>
      </p:cViewPr>
      <p:guideLst>
        <p:guide orient="horz" pos="2160"/>
        <p:guide pos="3840"/>
        <p:guide pos="74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7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5A5C3-CFC7-4E50-9BAE-290FAEF43B70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92F90-B348-4751-A752-AE262E5D0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1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23FA-0460-45AA-A4FB-137A0A1059B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70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40B15-67CC-4142-9110-5CC5553A06E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69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418D-E06F-4479-9684-360D4D6D323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91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FDCA-6F93-4439-B781-0A0670A3CD4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9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28972-74F8-4144-A407-AA4FA4084D6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06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6DD7-D84B-4F85-8E52-74BF2381508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A37-1972-4489-8A02-2F3C10C97E9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7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CC94-B62B-4FD4-A007-5B2EFE0214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3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535D-A4B4-462A-BE5A-9254257E5AB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9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E5629C8-2D18-4BFC-B8E4-7E8FA05C9B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9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4C070-CC4E-4D2C-AE01-E04E184195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1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9942672-E568-45D4-9866-94869F2EB05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62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hyperlink" Target="https://e.mail.ru/compose?To=shadrinaji@kuzstu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7273" r="156" b="7833"/>
          <a:stretch/>
        </p:blipFill>
        <p:spPr>
          <a:xfrm>
            <a:off x="0" y="-151048"/>
            <a:ext cx="12192000" cy="700904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111447" y="1355652"/>
            <a:ext cx="6949182" cy="2165334"/>
            <a:chOff x="2243156" y="1665883"/>
            <a:chExt cx="8108649" cy="2165334"/>
          </a:xfrm>
        </p:grpSpPr>
        <p:sp>
          <p:nvSpPr>
            <p:cNvPr id="8" name="标题 1"/>
            <p:cNvSpPr txBox="1">
              <a:spLocks/>
            </p:cNvSpPr>
            <p:nvPr/>
          </p:nvSpPr>
          <p:spPr>
            <a:xfrm>
              <a:off x="2408101" y="2339693"/>
              <a:ext cx="7404259" cy="1491524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4800" b="1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2243156" y="1665883"/>
              <a:ext cx="8108649" cy="1938992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  <a:softEdge rad="635000"/>
            </a:effectLst>
          </p:spPr>
          <p:txBody>
            <a:bodyPr wrap="square">
              <a:spAutoFit/>
            </a:bodyPr>
            <a:lstStyle/>
            <a:p>
              <a:pPr lvl="0"/>
              <a:r>
                <a:rPr lang="ru-RU" altLang="zh-CN" sz="6000" b="1" dirty="0">
                  <a:solidFill>
                    <a:srgbClr val="76717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Аспирантура  </a:t>
              </a:r>
              <a:r>
                <a:rPr lang="ru-RU" altLang="zh-CN" sz="6000" b="1" dirty="0" err="1">
                  <a:solidFill>
                    <a:srgbClr val="76717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КузГТУ</a:t>
              </a:r>
              <a:endParaRPr lang="zh-CN" altLang="en-US" sz="6000" b="1" dirty="0">
                <a:solidFill>
                  <a:srgbClr val="767171"/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91" y="1902481"/>
            <a:ext cx="3124356" cy="31868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494415" y="5220475"/>
            <a:ext cx="65662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Центр научной карьеры и подготовки кадров высшей квалификации</a:t>
            </a:r>
          </a:p>
          <a:p>
            <a:pPr algn="ctr"/>
            <a:r>
              <a:rPr lang="ru-RU" sz="2800" dirty="0"/>
              <a:t>ауд. 1238, 1240, тел. +7 (3842) 39-69-90 </a:t>
            </a:r>
          </a:p>
        </p:txBody>
      </p:sp>
    </p:spTree>
    <p:extLst>
      <p:ext uri="{BB962C8B-B14F-4D97-AF65-F5344CB8AC3E}">
        <p14:creationId xmlns:p14="http://schemas.microsoft.com/office/powerpoint/2010/main" val="414008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92716" y="3626797"/>
            <a:ext cx="482600" cy="561004"/>
            <a:chOff x="4471362" y="1167037"/>
            <a:chExt cx="566738" cy="658812"/>
          </a:xfrm>
          <a:solidFill>
            <a:schemeClr val="bg1"/>
          </a:solidFill>
        </p:grpSpPr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4601537" y="1244824"/>
              <a:ext cx="436563" cy="581025"/>
            </a:xfrm>
            <a:custGeom>
              <a:avLst/>
              <a:gdLst>
                <a:gd name="T0" fmla="*/ 104 w 154"/>
                <a:gd name="T1" fmla="*/ 85 h 205"/>
                <a:gd name="T2" fmla="*/ 124 w 154"/>
                <a:gd name="T3" fmla="*/ 47 h 205"/>
                <a:gd name="T4" fmla="*/ 77 w 154"/>
                <a:gd name="T5" fmla="*/ 0 h 205"/>
                <a:gd name="T6" fmla="*/ 30 w 154"/>
                <a:gd name="T7" fmla="*/ 47 h 205"/>
                <a:gd name="T8" fmla="*/ 50 w 154"/>
                <a:gd name="T9" fmla="*/ 85 h 205"/>
                <a:gd name="T10" fmla="*/ 0 w 154"/>
                <a:gd name="T11" fmla="*/ 157 h 205"/>
                <a:gd name="T12" fmla="*/ 6 w 154"/>
                <a:gd name="T13" fmla="*/ 186 h 205"/>
                <a:gd name="T14" fmla="*/ 77 w 154"/>
                <a:gd name="T15" fmla="*/ 205 h 205"/>
                <a:gd name="T16" fmla="*/ 148 w 154"/>
                <a:gd name="T17" fmla="*/ 186 h 205"/>
                <a:gd name="T18" fmla="*/ 154 w 154"/>
                <a:gd name="T19" fmla="*/ 157 h 205"/>
                <a:gd name="T20" fmla="*/ 104 w 154"/>
                <a:gd name="T21" fmla="*/ 8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205">
                  <a:moveTo>
                    <a:pt x="104" y="85"/>
                  </a:moveTo>
                  <a:cubicBezTo>
                    <a:pt x="116" y="77"/>
                    <a:pt x="124" y="63"/>
                    <a:pt x="124" y="47"/>
                  </a:cubicBezTo>
                  <a:cubicBezTo>
                    <a:pt x="124" y="21"/>
                    <a:pt x="103" y="0"/>
                    <a:pt x="77" y="0"/>
                  </a:cubicBezTo>
                  <a:cubicBezTo>
                    <a:pt x="51" y="0"/>
                    <a:pt x="30" y="21"/>
                    <a:pt x="30" y="47"/>
                  </a:cubicBezTo>
                  <a:cubicBezTo>
                    <a:pt x="30" y="63"/>
                    <a:pt x="38" y="77"/>
                    <a:pt x="50" y="85"/>
                  </a:cubicBezTo>
                  <a:cubicBezTo>
                    <a:pt x="21" y="96"/>
                    <a:pt x="0" y="124"/>
                    <a:pt x="0" y="157"/>
                  </a:cubicBezTo>
                  <a:cubicBezTo>
                    <a:pt x="0" y="167"/>
                    <a:pt x="2" y="177"/>
                    <a:pt x="6" y="186"/>
                  </a:cubicBezTo>
                  <a:cubicBezTo>
                    <a:pt x="27" y="198"/>
                    <a:pt x="51" y="205"/>
                    <a:pt x="77" y="205"/>
                  </a:cubicBezTo>
                  <a:cubicBezTo>
                    <a:pt x="103" y="205"/>
                    <a:pt x="127" y="198"/>
                    <a:pt x="148" y="186"/>
                  </a:cubicBezTo>
                  <a:cubicBezTo>
                    <a:pt x="152" y="177"/>
                    <a:pt x="154" y="167"/>
                    <a:pt x="154" y="157"/>
                  </a:cubicBezTo>
                  <a:cubicBezTo>
                    <a:pt x="154" y="124"/>
                    <a:pt x="133" y="96"/>
                    <a:pt x="104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4471362" y="1167037"/>
              <a:ext cx="303213" cy="519113"/>
            </a:xfrm>
            <a:custGeom>
              <a:avLst/>
              <a:gdLst>
                <a:gd name="T0" fmla="*/ 53 w 107"/>
                <a:gd name="T1" fmla="*/ 135 h 183"/>
                <a:gd name="T2" fmla="*/ 81 w 107"/>
                <a:gd name="T3" fmla="*/ 110 h 183"/>
                <a:gd name="T4" fmla="*/ 68 w 107"/>
                <a:gd name="T5" fmla="*/ 74 h 183"/>
                <a:gd name="T6" fmla="*/ 107 w 107"/>
                <a:gd name="T7" fmla="*/ 21 h 183"/>
                <a:gd name="T8" fmla="*/ 70 w 107"/>
                <a:gd name="T9" fmla="*/ 0 h 183"/>
                <a:gd name="T10" fmla="*/ 28 w 107"/>
                <a:gd name="T11" fmla="*/ 43 h 183"/>
                <a:gd name="T12" fmla="*/ 46 w 107"/>
                <a:gd name="T13" fmla="*/ 78 h 183"/>
                <a:gd name="T14" fmla="*/ 0 w 107"/>
                <a:gd name="T15" fmla="*/ 143 h 183"/>
                <a:gd name="T16" fmla="*/ 6 w 107"/>
                <a:gd name="T17" fmla="*/ 169 h 183"/>
                <a:gd name="T18" fmla="*/ 38 w 107"/>
                <a:gd name="T19" fmla="*/ 183 h 183"/>
                <a:gd name="T20" fmla="*/ 53 w 107"/>
                <a:gd name="T21" fmla="*/ 13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83">
                  <a:moveTo>
                    <a:pt x="53" y="135"/>
                  </a:moveTo>
                  <a:cubicBezTo>
                    <a:pt x="61" y="124"/>
                    <a:pt x="70" y="116"/>
                    <a:pt x="81" y="110"/>
                  </a:cubicBezTo>
                  <a:cubicBezTo>
                    <a:pt x="73" y="100"/>
                    <a:pt x="68" y="87"/>
                    <a:pt x="68" y="74"/>
                  </a:cubicBezTo>
                  <a:cubicBezTo>
                    <a:pt x="68" y="49"/>
                    <a:pt x="84" y="28"/>
                    <a:pt x="107" y="21"/>
                  </a:cubicBezTo>
                  <a:cubicBezTo>
                    <a:pt x="100" y="8"/>
                    <a:pt x="86" y="0"/>
                    <a:pt x="70" y="0"/>
                  </a:cubicBezTo>
                  <a:cubicBezTo>
                    <a:pt x="47" y="0"/>
                    <a:pt x="28" y="19"/>
                    <a:pt x="28" y="43"/>
                  </a:cubicBezTo>
                  <a:cubicBezTo>
                    <a:pt x="28" y="57"/>
                    <a:pt x="35" y="70"/>
                    <a:pt x="46" y="78"/>
                  </a:cubicBezTo>
                  <a:cubicBezTo>
                    <a:pt x="19" y="87"/>
                    <a:pt x="0" y="113"/>
                    <a:pt x="0" y="143"/>
                  </a:cubicBezTo>
                  <a:cubicBezTo>
                    <a:pt x="0" y="152"/>
                    <a:pt x="2" y="161"/>
                    <a:pt x="6" y="169"/>
                  </a:cubicBezTo>
                  <a:cubicBezTo>
                    <a:pt x="16" y="175"/>
                    <a:pt x="26" y="180"/>
                    <a:pt x="38" y="183"/>
                  </a:cubicBezTo>
                  <a:cubicBezTo>
                    <a:pt x="38" y="165"/>
                    <a:pt x="43" y="149"/>
                    <a:pt x="53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2716" y="5170916"/>
            <a:ext cx="416102" cy="589102"/>
            <a:chOff x="3487112" y="3033937"/>
            <a:chExt cx="442913" cy="627062"/>
          </a:xfrm>
          <a:solidFill>
            <a:schemeClr val="bg1"/>
          </a:solidFill>
        </p:grpSpPr>
        <p:sp>
          <p:nvSpPr>
            <p:cNvPr id="33" name="Freeform 50"/>
            <p:cNvSpPr>
              <a:spLocks noEditPoints="1"/>
            </p:cNvSpPr>
            <p:nvPr/>
          </p:nvSpPr>
          <p:spPr bwMode="auto">
            <a:xfrm>
              <a:off x="3487112" y="3264124"/>
              <a:ext cx="442913" cy="396875"/>
            </a:xfrm>
            <a:custGeom>
              <a:avLst/>
              <a:gdLst>
                <a:gd name="T0" fmla="*/ 140 w 156"/>
                <a:gd name="T1" fmla="*/ 0 h 140"/>
                <a:gd name="T2" fmla="*/ 15 w 156"/>
                <a:gd name="T3" fmla="*/ 0 h 140"/>
                <a:gd name="T4" fmla="*/ 0 w 156"/>
                <a:gd name="T5" fmla="*/ 16 h 140"/>
                <a:gd name="T6" fmla="*/ 0 w 156"/>
                <a:gd name="T7" fmla="*/ 125 h 140"/>
                <a:gd name="T8" fmla="*/ 15 w 156"/>
                <a:gd name="T9" fmla="*/ 140 h 140"/>
                <a:gd name="T10" fmla="*/ 140 w 156"/>
                <a:gd name="T11" fmla="*/ 140 h 140"/>
                <a:gd name="T12" fmla="*/ 156 w 156"/>
                <a:gd name="T13" fmla="*/ 125 h 140"/>
                <a:gd name="T14" fmla="*/ 156 w 156"/>
                <a:gd name="T15" fmla="*/ 16 h 140"/>
                <a:gd name="T16" fmla="*/ 140 w 156"/>
                <a:gd name="T17" fmla="*/ 0 h 140"/>
                <a:gd name="T18" fmla="*/ 92 w 156"/>
                <a:gd name="T19" fmla="*/ 87 h 140"/>
                <a:gd name="T20" fmla="*/ 78 w 156"/>
                <a:gd name="T21" fmla="*/ 100 h 140"/>
                <a:gd name="T22" fmla="*/ 64 w 156"/>
                <a:gd name="T23" fmla="*/ 87 h 140"/>
                <a:gd name="T24" fmla="*/ 64 w 156"/>
                <a:gd name="T25" fmla="*/ 48 h 140"/>
                <a:gd name="T26" fmla="*/ 78 w 156"/>
                <a:gd name="T27" fmla="*/ 34 h 140"/>
                <a:gd name="T28" fmla="*/ 92 w 156"/>
                <a:gd name="T29" fmla="*/ 48 h 140"/>
                <a:gd name="T30" fmla="*/ 92 w 156"/>
                <a:gd name="T31" fmla="*/ 8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140">
                  <a:moveTo>
                    <a:pt x="14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4"/>
                    <a:pt x="7" y="140"/>
                    <a:pt x="15" y="140"/>
                  </a:cubicBezTo>
                  <a:cubicBezTo>
                    <a:pt x="140" y="140"/>
                    <a:pt x="140" y="140"/>
                    <a:pt x="140" y="140"/>
                  </a:cubicBezTo>
                  <a:cubicBezTo>
                    <a:pt x="149" y="140"/>
                    <a:pt x="156" y="134"/>
                    <a:pt x="156" y="125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6" y="7"/>
                    <a:pt x="149" y="0"/>
                    <a:pt x="140" y="0"/>
                  </a:cubicBezTo>
                  <a:close/>
                  <a:moveTo>
                    <a:pt x="92" y="87"/>
                  </a:moveTo>
                  <a:cubicBezTo>
                    <a:pt x="92" y="94"/>
                    <a:pt x="85" y="100"/>
                    <a:pt x="78" y="100"/>
                  </a:cubicBezTo>
                  <a:cubicBezTo>
                    <a:pt x="70" y="100"/>
                    <a:pt x="64" y="94"/>
                    <a:pt x="64" y="8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0"/>
                    <a:pt x="70" y="34"/>
                    <a:pt x="78" y="34"/>
                  </a:cubicBezTo>
                  <a:cubicBezTo>
                    <a:pt x="85" y="34"/>
                    <a:pt x="92" y="40"/>
                    <a:pt x="92" y="48"/>
                  </a:cubicBezTo>
                  <a:lnTo>
                    <a:pt x="92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51"/>
            <p:cNvSpPr>
              <a:spLocks/>
            </p:cNvSpPr>
            <p:nvPr/>
          </p:nvSpPr>
          <p:spPr bwMode="auto">
            <a:xfrm>
              <a:off x="3549024" y="3033937"/>
              <a:ext cx="315913" cy="212725"/>
            </a:xfrm>
            <a:custGeom>
              <a:avLst/>
              <a:gdLst>
                <a:gd name="T0" fmla="*/ 23 w 111"/>
                <a:gd name="T1" fmla="*/ 75 h 75"/>
                <a:gd name="T2" fmla="*/ 23 w 111"/>
                <a:gd name="T3" fmla="*/ 56 h 75"/>
                <a:gd name="T4" fmla="*/ 56 w 111"/>
                <a:gd name="T5" fmla="*/ 23 h 75"/>
                <a:gd name="T6" fmla="*/ 88 w 111"/>
                <a:gd name="T7" fmla="*/ 56 h 75"/>
                <a:gd name="T8" fmla="*/ 88 w 111"/>
                <a:gd name="T9" fmla="*/ 75 h 75"/>
                <a:gd name="T10" fmla="*/ 111 w 111"/>
                <a:gd name="T11" fmla="*/ 75 h 75"/>
                <a:gd name="T12" fmla="*/ 111 w 111"/>
                <a:gd name="T13" fmla="*/ 56 h 75"/>
                <a:gd name="T14" fmla="*/ 56 w 111"/>
                <a:gd name="T15" fmla="*/ 0 h 75"/>
                <a:gd name="T16" fmla="*/ 0 w 111"/>
                <a:gd name="T17" fmla="*/ 56 h 75"/>
                <a:gd name="T18" fmla="*/ 0 w 111"/>
                <a:gd name="T19" fmla="*/ 75 h 75"/>
                <a:gd name="T20" fmla="*/ 23 w 111"/>
                <a:gd name="T21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75">
                  <a:moveTo>
                    <a:pt x="23" y="75"/>
                  </a:moveTo>
                  <a:cubicBezTo>
                    <a:pt x="23" y="56"/>
                    <a:pt x="23" y="56"/>
                    <a:pt x="23" y="56"/>
                  </a:cubicBezTo>
                  <a:cubicBezTo>
                    <a:pt x="23" y="38"/>
                    <a:pt x="38" y="23"/>
                    <a:pt x="56" y="23"/>
                  </a:cubicBezTo>
                  <a:cubicBezTo>
                    <a:pt x="74" y="23"/>
                    <a:pt x="88" y="38"/>
                    <a:pt x="88" y="56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75"/>
                    <a:pt x="0" y="75"/>
                    <a:pt x="0" y="75"/>
                  </a:cubicBezTo>
                  <a:lnTo>
                    <a:pt x="23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" name="矩形 5"/>
          <p:cNvSpPr/>
          <p:nvPr/>
        </p:nvSpPr>
        <p:spPr>
          <a:xfrm>
            <a:off x="2673872" y="59030"/>
            <a:ext cx="9518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Участие в международных и всероссийских конференциях и конкурсах</a:t>
            </a:r>
            <a:b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2" descr="D:\2012\KuzGTU_MMF\KuzGTU_panoramma_2010 copy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105149" y="458033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" y="140187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215900" y="1192903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19" y="2876863"/>
            <a:ext cx="3479760" cy="3479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9716" y="2006852"/>
            <a:ext cx="385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конференции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КузГТУ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73" y="2876864"/>
            <a:ext cx="3543300" cy="35433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15036" y="2006852"/>
            <a:ext cx="4113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конференции (внешние)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79975" y="6460284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1885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7078088" y="2910949"/>
            <a:ext cx="794570" cy="796136"/>
            <a:chOff x="587376" y="4324350"/>
            <a:chExt cx="806450" cy="808038"/>
          </a:xfrm>
          <a:solidFill>
            <a:schemeClr val="bg1"/>
          </a:solidFill>
        </p:grpSpPr>
        <p:sp>
          <p:nvSpPr>
            <p:cNvPr id="54" name="Freeform 51"/>
            <p:cNvSpPr>
              <a:spLocks noEditPoints="1"/>
            </p:cNvSpPr>
            <p:nvPr/>
          </p:nvSpPr>
          <p:spPr bwMode="auto">
            <a:xfrm>
              <a:off x="587376" y="4324350"/>
              <a:ext cx="806450" cy="808038"/>
            </a:xfrm>
            <a:custGeom>
              <a:avLst/>
              <a:gdLst>
                <a:gd name="T0" fmla="*/ 279 w 508"/>
                <a:gd name="T1" fmla="*/ 2 h 509"/>
                <a:gd name="T2" fmla="*/ 352 w 508"/>
                <a:gd name="T3" fmla="*/ 20 h 509"/>
                <a:gd name="T4" fmla="*/ 415 w 508"/>
                <a:gd name="T5" fmla="*/ 58 h 509"/>
                <a:gd name="T6" fmla="*/ 465 w 508"/>
                <a:gd name="T7" fmla="*/ 113 h 509"/>
                <a:gd name="T8" fmla="*/ 496 w 508"/>
                <a:gd name="T9" fmla="*/ 179 h 509"/>
                <a:gd name="T10" fmla="*/ 508 w 508"/>
                <a:gd name="T11" fmla="*/ 256 h 509"/>
                <a:gd name="T12" fmla="*/ 503 w 508"/>
                <a:gd name="T13" fmla="*/ 305 h 509"/>
                <a:gd name="T14" fmla="*/ 476 w 508"/>
                <a:gd name="T15" fmla="*/ 375 h 509"/>
                <a:gd name="T16" fmla="*/ 433 w 508"/>
                <a:gd name="T17" fmla="*/ 435 h 509"/>
                <a:gd name="T18" fmla="*/ 375 w 508"/>
                <a:gd name="T19" fmla="*/ 478 h 509"/>
                <a:gd name="T20" fmla="*/ 304 w 508"/>
                <a:gd name="T21" fmla="*/ 503 h 509"/>
                <a:gd name="T22" fmla="*/ 254 w 508"/>
                <a:gd name="T23" fmla="*/ 509 h 509"/>
                <a:gd name="T24" fmla="*/ 178 w 508"/>
                <a:gd name="T25" fmla="*/ 498 h 509"/>
                <a:gd name="T26" fmla="*/ 111 w 508"/>
                <a:gd name="T27" fmla="*/ 465 h 509"/>
                <a:gd name="T28" fmla="*/ 58 w 508"/>
                <a:gd name="T29" fmla="*/ 416 h 509"/>
                <a:gd name="T30" fmla="*/ 20 w 508"/>
                <a:gd name="T31" fmla="*/ 353 h 509"/>
                <a:gd name="T32" fmla="*/ 0 w 508"/>
                <a:gd name="T33" fmla="*/ 280 h 509"/>
                <a:gd name="T34" fmla="*/ 0 w 508"/>
                <a:gd name="T35" fmla="*/ 229 h 509"/>
                <a:gd name="T36" fmla="*/ 20 w 508"/>
                <a:gd name="T37" fmla="*/ 156 h 509"/>
                <a:gd name="T38" fmla="*/ 58 w 508"/>
                <a:gd name="T39" fmla="*/ 93 h 509"/>
                <a:gd name="T40" fmla="*/ 111 w 508"/>
                <a:gd name="T41" fmla="*/ 45 h 509"/>
                <a:gd name="T42" fmla="*/ 178 w 508"/>
                <a:gd name="T43" fmla="*/ 12 h 509"/>
                <a:gd name="T44" fmla="*/ 254 w 508"/>
                <a:gd name="T45" fmla="*/ 0 h 509"/>
                <a:gd name="T46" fmla="*/ 254 w 508"/>
                <a:gd name="T47" fmla="*/ 30 h 509"/>
                <a:gd name="T48" fmla="*/ 320 w 508"/>
                <a:gd name="T49" fmla="*/ 40 h 509"/>
                <a:gd name="T50" fmla="*/ 378 w 508"/>
                <a:gd name="T51" fmla="*/ 68 h 509"/>
                <a:gd name="T52" fmla="*/ 427 w 508"/>
                <a:gd name="T53" fmla="*/ 111 h 509"/>
                <a:gd name="T54" fmla="*/ 460 w 508"/>
                <a:gd name="T55" fmla="*/ 168 h 509"/>
                <a:gd name="T56" fmla="*/ 476 w 508"/>
                <a:gd name="T57" fmla="*/ 232 h 509"/>
                <a:gd name="T58" fmla="*/ 476 w 508"/>
                <a:gd name="T59" fmla="*/ 277 h 509"/>
                <a:gd name="T60" fmla="*/ 460 w 508"/>
                <a:gd name="T61" fmla="*/ 342 h 509"/>
                <a:gd name="T62" fmla="*/ 427 w 508"/>
                <a:gd name="T63" fmla="*/ 398 h 509"/>
                <a:gd name="T64" fmla="*/ 378 w 508"/>
                <a:gd name="T65" fmla="*/ 441 h 509"/>
                <a:gd name="T66" fmla="*/ 320 w 508"/>
                <a:gd name="T67" fmla="*/ 470 h 509"/>
                <a:gd name="T68" fmla="*/ 254 w 508"/>
                <a:gd name="T69" fmla="*/ 480 h 509"/>
                <a:gd name="T70" fmla="*/ 208 w 508"/>
                <a:gd name="T71" fmla="*/ 475 h 509"/>
                <a:gd name="T72" fmla="*/ 146 w 508"/>
                <a:gd name="T73" fmla="*/ 451 h 509"/>
                <a:gd name="T74" fmla="*/ 95 w 508"/>
                <a:gd name="T75" fmla="*/ 413 h 509"/>
                <a:gd name="T76" fmla="*/ 57 w 508"/>
                <a:gd name="T77" fmla="*/ 362 h 509"/>
                <a:gd name="T78" fmla="*/ 33 w 508"/>
                <a:gd name="T79" fmla="*/ 300 h 509"/>
                <a:gd name="T80" fmla="*/ 28 w 508"/>
                <a:gd name="T81" fmla="*/ 256 h 509"/>
                <a:gd name="T82" fmla="*/ 38 w 508"/>
                <a:gd name="T83" fmla="*/ 188 h 509"/>
                <a:gd name="T84" fmla="*/ 67 w 508"/>
                <a:gd name="T85" fmla="*/ 129 h 509"/>
                <a:gd name="T86" fmla="*/ 111 w 508"/>
                <a:gd name="T87" fmla="*/ 81 h 509"/>
                <a:gd name="T88" fmla="*/ 166 w 508"/>
                <a:gd name="T89" fmla="*/ 48 h 509"/>
                <a:gd name="T90" fmla="*/ 231 w 508"/>
                <a:gd name="T91" fmla="*/ 32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8" h="509">
                  <a:moveTo>
                    <a:pt x="254" y="0"/>
                  </a:moveTo>
                  <a:lnTo>
                    <a:pt x="254" y="0"/>
                  </a:lnTo>
                  <a:lnTo>
                    <a:pt x="279" y="2"/>
                  </a:lnTo>
                  <a:lnTo>
                    <a:pt x="304" y="7"/>
                  </a:lnTo>
                  <a:lnTo>
                    <a:pt x="329" y="12"/>
                  </a:lnTo>
                  <a:lnTo>
                    <a:pt x="352" y="20"/>
                  </a:lnTo>
                  <a:lnTo>
                    <a:pt x="375" y="32"/>
                  </a:lnTo>
                  <a:lnTo>
                    <a:pt x="395" y="45"/>
                  </a:lnTo>
                  <a:lnTo>
                    <a:pt x="415" y="58"/>
                  </a:lnTo>
                  <a:lnTo>
                    <a:pt x="433" y="75"/>
                  </a:lnTo>
                  <a:lnTo>
                    <a:pt x="450" y="93"/>
                  </a:lnTo>
                  <a:lnTo>
                    <a:pt x="465" y="113"/>
                  </a:lnTo>
                  <a:lnTo>
                    <a:pt x="476" y="134"/>
                  </a:lnTo>
                  <a:lnTo>
                    <a:pt x="488" y="156"/>
                  </a:lnTo>
                  <a:lnTo>
                    <a:pt x="496" y="179"/>
                  </a:lnTo>
                  <a:lnTo>
                    <a:pt x="503" y="204"/>
                  </a:lnTo>
                  <a:lnTo>
                    <a:pt x="506" y="22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06" y="280"/>
                  </a:lnTo>
                  <a:lnTo>
                    <a:pt x="503" y="305"/>
                  </a:lnTo>
                  <a:lnTo>
                    <a:pt x="496" y="330"/>
                  </a:lnTo>
                  <a:lnTo>
                    <a:pt x="488" y="353"/>
                  </a:lnTo>
                  <a:lnTo>
                    <a:pt x="476" y="375"/>
                  </a:lnTo>
                  <a:lnTo>
                    <a:pt x="465" y="397"/>
                  </a:lnTo>
                  <a:lnTo>
                    <a:pt x="450" y="416"/>
                  </a:lnTo>
                  <a:lnTo>
                    <a:pt x="433" y="435"/>
                  </a:lnTo>
                  <a:lnTo>
                    <a:pt x="415" y="451"/>
                  </a:lnTo>
                  <a:lnTo>
                    <a:pt x="395" y="465"/>
                  </a:lnTo>
                  <a:lnTo>
                    <a:pt x="375" y="478"/>
                  </a:lnTo>
                  <a:lnTo>
                    <a:pt x="352" y="489"/>
                  </a:lnTo>
                  <a:lnTo>
                    <a:pt x="329" y="498"/>
                  </a:lnTo>
                  <a:lnTo>
                    <a:pt x="304" y="503"/>
                  </a:lnTo>
                  <a:lnTo>
                    <a:pt x="279" y="508"/>
                  </a:lnTo>
                  <a:lnTo>
                    <a:pt x="254" y="509"/>
                  </a:lnTo>
                  <a:lnTo>
                    <a:pt x="254" y="509"/>
                  </a:lnTo>
                  <a:lnTo>
                    <a:pt x="227" y="508"/>
                  </a:lnTo>
                  <a:lnTo>
                    <a:pt x="203" y="503"/>
                  </a:lnTo>
                  <a:lnTo>
                    <a:pt x="178" y="498"/>
                  </a:lnTo>
                  <a:lnTo>
                    <a:pt x="154" y="489"/>
                  </a:lnTo>
                  <a:lnTo>
                    <a:pt x="133" y="478"/>
                  </a:lnTo>
                  <a:lnTo>
                    <a:pt x="111" y="465"/>
                  </a:lnTo>
                  <a:lnTo>
                    <a:pt x="91" y="451"/>
                  </a:lnTo>
                  <a:lnTo>
                    <a:pt x="73" y="435"/>
                  </a:lnTo>
                  <a:lnTo>
                    <a:pt x="58" y="416"/>
                  </a:lnTo>
                  <a:lnTo>
                    <a:pt x="43" y="397"/>
                  </a:lnTo>
                  <a:lnTo>
                    <a:pt x="30" y="375"/>
                  </a:lnTo>
                  <a:lnTo>
                    <a:pt x="20" y="353"/>
                  </a:lnTo>
                  <a:lnTo>
                    <a:pt x="10" y="330"/>
                  </a:lnTo>
                  <a:lnTo>
                    <a:pt x="5" y="305"/>
                  </a:lnTo>
                  <a:lnTo>
                    <a:pt x="0" y="28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29"/>
                  </a:lnTo>
                  <a:lnTo>
                    <a:pt x="5" y="204"/>
                  </a:lnTo>
                  <a:lnTo>
                    <a:pt x="10" y="179"/>
                  </a:lnTo>
                  <a:lnTo>
                    <a:pt x="20" y="156"/>
                  </a:lnTo>
                  <a:lnTo>
                    <a:pt x="30" y="134"/>
                  </a:lnTo>
                  <a:lnTo>
                    <a:pt x="43" y="113"/>
                  </a:lnTo>
                  <a:lnTo>
                    <a:pt x="58" y="93"/>
                  </a:lnTo>
                  <a:lnTo>
                    <a:pt x="73" y="75"/>
                  </a:lnTo>
                  <a:lnTo>
                    <a:pt x="91" y="58"/>
                  </a:lnTo>
                  <a:lnTo>
                    <a:pt x="111" y="45"/>
                  </a:lnTo>
                  <a:lnTo>
                    <a:pt x="133" y="32"/>
                  </a:lnTo>
                  <a:lnTo>
                    <a:pt x="154" y="20"/>
                  </a:lnTo>
                  <a:lnTo>
                    <a:pt x="178" y="12"/>
                  </a:lnTo>
                  <a:lnTo>
                    <a:pt x="203" y="7"/>
                  </a:lnTo>
                  <a:lnTo>
                    <a:pt x="227" y="2"/>
                  </a:lnTo>
                  <a:lnTo>
                    <a:pt x="254" y="0"/>
                  </a:lnTo>
                  <a:lnTo>
                    <a:pt x="254" y="0"/>
                  </a:lnTo>
                  <a:close/>
                  <a:moveTo>
                    <a:pt x="254" y="30"/>
                  </a:moveTo>
                  <a:lnTo>
                    <a:pt x="254" y="30"/>
                  </a:lnTo>
                  <a:lnTo>
                    <a:pt x="276" y="32"/>
                  </a:lnTo>
                  <a:lnTo>
                    <a:pt x="299" y="35"/>
                  </a:lnTo>
                  <a:lnTo>
                    <a:pt x="320" y="40"/>
                  </a:lnTo>
                  <a:lnTo>
                    <a:pt x="340" y="48"/>
                  </a:lnTo>
                  <a:lnTo>
                    <a:pt x="360" y="58"/>
                  </a:lnTo>
                  <a:lnTo>
                    <a:pt x="378" y="68"/>
                  </a:lnTo>
                  <a:lnTo>
                    <a:pt x="397" y="81"/>
                  </a:lnTo>
                  <a:lnTo>
                    <a:pt x="412" y="96"/>
                  </a:lnTo>
                  <a:lnTo>
                    <a:pt x="427" y="111"/>
                  </a:lnTo>
                  <a:lnTo>
                    <a:pt x="440" y="129"/>
                  </a:lnTo>
                  <a:lnTo>
                    <a:pt x="451" y="148"/>
                  </a:lnTo>
                  <a:lnTo>
                    <a:pt x="460" y="168"/>
                  </a:lnTo>
                  <a:lnTo>
                    <a:pt x="468" y="188"/>
                  </a:lnTo>
                  <a:lnTo>
                    <a:pt x="473" y="209"/>
                  </a:lnTo>
                  <a:lnTo>
                    <a:pt x="476" y="232"/>
                  </a:lnTo>
                  <a:lnTo>
                    <a:pt x="478" y="256"/>
                  </a:lnTo>
                  <a:lnTo>
                    <a:pt x="478" y="256"/>
                  </a:lnTo>
                  <a:lnTo>
                    <a:pt x="476" y="277"/>
                  </a:lnTo>
                  <a:lnTo>
                    <a:pt x="473" y="300"/>
                  </a:lnTo>
                  <a:lnTo>
                    <a:pt x="468" y="322"/>
                  </a:lnTo>
                  <a:lnTo>
                    <a:pt x="460" y="342"/>
                  </a:lnTo>
                  <a:lnTo>
                    <a:pt x="451" y="362"/>
                  </a:lnTo>
                  <a:lnTo>
                    <a:pt x="440" y="380"/>
                  </a:lnTo>
                  <a:lnTo>
                    <a:pt x="427" y="398"/>
                  </a:lnTo>
                  <a:lnTo>
                    <a:pt x="412" y="413"/>
                  </a:lnTo>
                  <a:lnTo>
                    <a:pt x="397" y="428"/>
                  </a:lnTo>
                  <a:lnTo>
                    <a:pt x="378" y="441"/>
                  </a:lnTo>
                  <a:lnTo>
                    <a:pt x="360" y="451"/>
                  </a:lnTo>
                  <a:lnTo>
                    <a:pt x="340" y="461"/>
                  </a:lnTo>
                  <a:lnTo>
                    <a:pt x="320" y="470"/>
                  </a:lnTo>
                  <a:lnTo>
                    <a:pt x="299" y="475"/>
                  </a:lnTo>
                  <a:lnTo>
                    <a:pt x="276" y="478"/>
                  </a:lnTo>
                  <a:lnTo>
                    <a:pt x="254" y="480"/>
                  </a:lnTo>
                  <a:lnTo>
                    <a:pt x="254" y="480"/>
                  </a:lnTo>
                  <a:lnTo>
                    <a:pt x="231" y="478"/>
                  </a:lnTo>
                  <a:lnTo>
                    <a:pt x="208" y="475"/>
                  </a:lnTo>
                  <a:lnTo>
                    <a:pt x="186" y="470"/>
                  </a:lnTo>
                  <a:lnTo>
                    <a:pt x="166" y="461"/>
                  </a:lnTo>
                  <a:lnTo>
                    <a:pt x="146" y="451"/>
                  </a:lnTo>
                  <a:lnTo>
                    <a:pt x="128" y="441"/>
                  </a:lnTo>
                  <a:lnTo>
                    <a:pt x="111" y="428"/>
                  </a:lnTo>
                  <a:lnTo>
                    <a:pt x="95" y="413"/>
                  </a:lnTo>
                  <a:lnTo>
                    <a:pt x="80" y="398"/>
                  </a:lnTo>
                  <a:lnTo>
                    <a:pt x="67" y="380"/>
                  </a:lnTo>
                  <a:lnTo>
                    <a:pt x="57" y="362"/>
                  </a:lnTo>
                  <a:lnTo>
                    <a:pt x="47" y="342"/>
                  </a:lnTo>
                  <a:lnTo>
                    <a:pt x="38" y="322"/>
                  </a:lnTo>
                  <a:lnTo>
                    <a:pt x="33" y="300"/>
                  </a:lnTo>
                  <a:lnTo>
                    <a:pt x="30" y="277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0" y="232"/>
                  </a:lnTo>
                  <a:lnTo>
                    <a:pt x="33" y="209"/>
                  </a:lnTo>
                  <a:lnTo>
                    <a:pt x="38" y="188"/>
                  </a:lnTo>
                  <a:lnTo>
                    <a:pt x="47" y="168"/>
                  </a:lnTo>
                  <a:lnTo>
                    <a:pt x="57" y="148"/>
                  </a:lnTo>
                  <a:lnTo>
                    <a:pt x="67" y="129"/>
                  </a:lnTo>
                  <a:lnTo>
                    <a:pt x="80" y="111"/>
                  </a:lnTo>
                  <a:lnTo>
                    <a:pt x="95" y="96"/>
                  </a:lnTo>
                  <a:lnTo>
                    <a:pt x="111" y="81"/>
                  </a:lnTo>
                  <a:lnTo>
                    <a:pt x="128" y="68"/>
                  </a:lnTo>
                  <a:lnTo>
                    <a:pt x="146" y="58"/>
                  </a:lnTo>
                  <a:lnTo>
                    <a:pt x="166" y="48"/>
                  </a:lnTo>
                  <a:lnTo>
                    <a:pt x="186" y="40"/>
                  </a:lnTo>
                  <a:lnTo>
                    <a:pt x="208" y="35"/>
                  </a:lnTo>
                  <a:lnTo>
                    <a:pt x="231" y="32"/>
                  </a:lnTo>
                  <a:lnTo>
                    <a:pt x="254" y="30"/>
                  </a:lnTo>
                  <a:lnTo>
                    <a:pt x="25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2"/>
            <p:cNvSpPr>
              <a:spLocks noEditPoints="1"/>
            </p:cNvSpPr>
            <p:nvPr/>
          </p:nvSpPr>
          <p:spPr bwMode="auto">
            <a:xfrm>
              <a:off x="682626" y="4421188"/>
              <a:ext cx="612775" cy="614363"/>
            </a:xfrm>
            <a:custGeom>
              <a:avLst/>
              <a:gdLst>
                <a:gd name="T0" fmla="*/ 222 w 386"/>
                <a:gd name="T1" fmla="*/ 2 h 387"/>
                <a:gd name="T2" fmla="*/ 277 w 386"/>
                <a:gd name="T3" fmla="*/ 19 h 387"/>
                <a:gd name="T4" fmla="*/ 294 w 386"/>
                <a:gd name="T5" fmla="*/ 32 h 387"/>
                <a:gd name="T6" fmla="*/ 231 w 386"/>
                <a:gd name="T7" fmla="*/ 50 h 387"/>
                <a:gd name="T8" fmla="*/ 204 w 386"/>
                <a:gd name="T9" fmla="*/ 57 h 387"/>
                <a:gd name="T10" fmla="*/ 156 w 386"/>
                <a:gd name="T11" fmla="*/ 63 h 387"/>
                <a:gd name="T12" fmla="*/ 113 w 386"/>
                <a:gd name="T13" fmla="*/ 87 h 387"/>
                <a:gd name="T14" fmla="*/ 81 w 386"/>
                <a:gd name="T15" fmla="*/ 128 h 387"/>
                <a:gd name="T16" fmla="*/ 70 w 386"/>
                <a:gd name="T17" fmla="*/ 170 h 387"/>
                <a:gd name="T18" fmla="*/ 136 w 386"/>
                <a:gd name="T19" fmla="*/ 113 h 387"/>
                <a:gd name="T20" fmla="*/ 121 w 386"/>
                <a:gd name="T21" fmla="*/ 141 h 387"/>
                <a:gd name="T22" fmla="*/ 68 w 386"/>
                <a:gd name="T23" fmla="*/ 211 h 387"/>
                <a:gd name="T24" fmla="*/ 41 w 386"/>
                <a:gd name="T25" fmla="*/ 276 h 387"/>
                <a:gd name="T26" fmla="*/ 45 w 386"/>
                <a:gd name="T27" fmla="*/ 316 h 387"/>
                <a:gd name="T28" fmla="*/ 18 w 386"/>
                <a:gd name="T29" fmla="*/ 274 h 387"/>
                <a:gd name="T30" fmla="*/ 2 w 386"/>
                <a:gd name="T31" fmla="*/ 211 h 387"/>
                <a:gd name="T32" fmla="*/ 5 w 386"/>
                <a:gd name="T33" fmla="*/ 155 h 387"/>
                <a:gd name="T34" fmla="*/ 33 w 386"/>
                <a:gd name="T35" fmla="*/ 85 h 387"/>
                <a:gd name="T36" fmla="*/ 86 w 386"/>
                <a:gd name="T37" fmla="*/ 34 h 387"/>
                <a:gd name="T38" fmla="*/ 154 w 386"/>
                <a:gd name="T39" fmla="*/ 4 h 387"/>
                <a:gd name="T40" fmla="*/ 332 w 386"/>
                <a:gd name="T41" fmla="*/ 59 h 387"/>
                <a:gd name="T42" fmla="*/ 363 w 386"/>
                <a:gd name="T43" fmla="*/ 103 h 387"/>
                <a:gd name="T44" fmla="*/ 385 w 386"/>
                <a:gd name="T45" fmla="*/ 175 h 387"/>
                <a:gd name="T46" fmla="*/ 383 w 386"/>
                <a:gd name="T47" fmla="*/ 233 h 387"/>
                <a:gd name="T48" fmla="*/ 353 w 386"/>
                <a:gd name="T49" fmla="*/ 302 h 387"/>
                <a:gd name="T50" fmla="*/ 302 w 386"/>
                <a:gd name="T51" fmla="*/ 354 h 387"/>
                <a:gd name="T52" fmla="*/ 232 w 386"/>
                <a:gd name="T53" fmla="*/ 384 h 387"/>
                <a:gd name="T54" fmla="*/ 176 w 386"/>
                <a:gd name="T55" fmla="*/ 385 h 387"/>
                <a:gd name="T56" fmla="*/ 109 w 386"/>
                <a:gd name="T57" fmla="*/ 367 h 387"/>
                <a:gd name="T58" fmla="*/ 66 w 386"/>
                <a:gd name="T59" fmla="*/ 339 h 387"/>
                <a:gd name="T60" fmla="*/ 104 w 386"/>
                <a:gd name="T61" fmla="*/ 342 h 387"/>
                <a:gd name="T62" fmla="*/ 141 w 386"/>
                <a:gd name="T63" fmla="*/ 326 h 387"/>
                <a:gd name="T64" fmla="*/ 111 w 386"/>
                <a:gd name="T65" fmla="*/ 332 h 387"/>
                <a:gd name="T66" fmla="*/ 81 w 386"/>
                <a:gd name="T67" fmla="*/ 324 h 387"/>
                <a:gd name="T68" fmla="*/ 68 w 386"/>
                <a:gd name="T69" fmla="*/ 299 h 387"/>
                <a:gd name="T70" fmla="*/ 78 w 386"/>
                <a:gd name="T71" fmla="*/ 263 h 387"/>
                <a:gd name="T72" fmla="*/ 104 w 386"/>
                <a:gd name="T73" fmla="*/ 279 h 387"/>
                <a:gd name="T74" fmla="*/ 166 w 386"/>
                <a:gd name="T75" fmla="*/ 317 h 387"/>
                <a:gd name="T76" fmla="*/ 222 w 386"/>
                <a:gd name="T77" fmla="*/ 321 h 387"/>
                <a:gd name="T78" fmla="*/ 279 w 386"/>
                <a:gd name="T79" fmla="*/ 301 h 387"/>
                <a:gd name="T80" fmla="*/ 315 w 386"/>
                <a:gd name="T81" fmla="*/ 273 h 387"/>
                <a:gd name="T82" fmla="*/ 327 w 386"/>
                <a:gd name="T83" fmla="*/ 241 h 387"/>
                <a:gd name="T84" fmla="*/ 235 w 386"/>
                <a:gd name="T85" fmla="*/ 253 h 387"/>
                <a:gd name="T86" fmla="*/ 204 w 386"/>
                <a:gd name="T87" fmla="*/ 261 h 387"/>
                <a:gd name="T88" fmla="*/ 172 w 386"/>
                <a:gd name="T89" fmla="*/ 253 h 387"/>
                <a:gd name="T90" fmla="*/ 151 w 386"/>
                <a:gd name="T91" fmla="*/ 228 h 387"/>
                <a:gd name="T92" fmla="*/ 337 w 386"/>
                <a:gd name="T93" fmla="*/ 213 h 387"/>
                <a:gd name="T94" fmla="*/ 315 w 386"/>
                <a:gd name="T95" fmla="*/ 120 h 387"/>
                <a:gd name="T96" fmla="*/ 257 w 386"/>
                <a:gd name="T97" fmla="*/ 68 h 387"/>
                <a:gd name="T98" fmla="*/ 295 w 386"/>
                <a:gd name="T99" fmla="*/ 52 h 387"/>
                <a:gd name="T100" fmla="*/ 322 w 386"/>
                <a:gd name="T101" fmla="*/ 65 h 387"/>
                <a:gd name="T102" fmla="*/ 333 w 386"/>
                <a:gd name="T103" fmla="*/ 92 h 387"/>
                <a:gd name="T104" fmla="*/ 335 w 386"/>
                <a:gd name="T105" fmla="*/ 77 h 387"/>
                <a:gd name="T106" fmla="*/ 254 w 386"/>
                <a:gd name="T107" fmla="*/ 168 h 387"/>
                <a:gd name="T108" fmla="*/ 242 w 386"/>
                <a:gd name="T109" fmla="*/ 140 h 387"/>
                <a:gd name="T110" fmla="*/ 212 w 386"/>
                <a:gd name="T111" fmla="*/ 118 h 387"/>
                <a:gd name="T112" fmla="*/ 184 w 386"/>
                <a:gd name="T113" fmla="*/ 122 h 387"/>
                <a:gd name="T114" fmla="*/ 153 w 386"/>
                <a:gd name="T115" fmla="*/ 148 h 387"/>
                <a:gd name="T116" fmla="*/ 254 w 386"/>
                <a:gd name="T117" fmla="*/ 16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6" h="387">
                  <a:moveTo>
                    <a:pt x="194" y="0"/>
                  </a:moveTo>
                  <a:lnTo>
                    <a:pt x="194" y="0"/>
                  </a:lnTo>
                  <a:lnTo>
                    <a:pt x="209" y="0"/>
                  </a:lnTo>
                  <a:lnTo>
                    <a:pt x="222" y="2"/>
                  </a:lnTo>
                  <a:lnTo>
                    <a:pt x="237" y="5"/>
                  </a:lnTo>
                  <a:lnTo>
                    <a:pt x="250" y="9"/>
                  </a:lnTo>
                  <a:lnTo>
                    <a:pt x="264" y="14"/>
                  </a:lnTo>
                  <a:lnTo>
                    <a:pt x="277" y="19"/>
                  </a:lnTo>
                  <a:lnTo>
                    <a:pt x="289" y="25"/>
                  </a:lnTo>
                  <a:lnTo>
                    <a:pt x="300" y="34"/>
                  </a:lnTo>
                  <a:lnTo>
                    <a:pt x="300" y="34"/>
                  </a:lnTo>
                  <a:lnTo>
                    <a:pt x="294" y="32"/>
                  </a:lnTo>
                  <a:lnTo>
                    <a:pt x="285" y="32"/>
                  </a:lnTo>
                  <a:lnTo>
                    <a:pt x="267" y="35"/>
                  </a:lnTo>
                  <a:lnTo>
                    <a:pt x="249" y="40"/>
                  </a:lnTo>
                  <a:lnTo>
                    <a:pt x="231" y="50"/>
                  </a:lnTo>
                  <a:lnTo>
                    <a:pt x="231" y="50"/>
                  </a:lnTo>
                  <a:lnTo>
                    <a:pt x="217" y="57"/>
                  </a:lnTo>
                  <a:lnTo>
                    <a:pt x="217" y="57"/>
                  </a:lnTo>
                  <a:lnTo>
                    <a:pt x="204" y="57"/>
                  </a:lnTo>
                  <a:lnTo>
                    <a:pt x="192" y="57"/>
                  </a:lnTo>
                  <a:lnTo>
                    <a:pt x="181" y="59"/>
                  </a:lnTo>
                  <a:lnTo>
                    <a:pt x="167" y="60"/>
                  </a:lnTo>
                  <a:lnTo>
                    <a:pt x="156" y="63"/>
                  </a:lnTo>
                  <a:lnTo>
                    <a:pt x="144" y="68"/>
                  </a:lnTo>
                  <a:lnTo>
                    <a:pt x="133" y="73"/>
                  </a:lnTo>
                  <a:lnTo>
                    <a:pt x="123" y="80"/>
                  </a:lnTo>
                  <a:lnTo>
                    <a:pt x="113" y="87"/>
                  </a:lnTo>
                  <a:lnTo>
                    <a:pt x="104" y="97"/>
                  </a:lnTo>
                  <a:lnTo>
                    <a:pt x="96" y="105"/>
                  </a:lnTo>
                  <a:lnTo>
                    <a:pt x="88" y="117"/>
                  </a:lnTo>
                  <a:lnTo>
                    <a:pt x="81" y="128"/>
                  </a:lnTo>
                  <a:lnTo>
                    <a:pt x="76" y="141"/>
                  </a:lnTo>
                  <a:lnTo>
                    <a:pt x="71" y="155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80" y="158"/>
                  </a:lnTo>
                  <a:lnTo>
                    <a:pt x="90" y="148"/>
                  </a:lnTo>
                  <a:lnTo>
                    <a:pt x="113" y="130"/>
                  </a:lnTo>
                  <a:lnTo>
                    <a:pt x="136" y="113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41" y="120"/>
                  </a:lnTo>
                  <a:lnTo>
                    <a:pt x="121" y="141"/>
                  </a:lnTo>
                  <a:lnTo>
                    <a:pt x="103" y="163"/>
                  </a:lnTo>
                  <a:lnTo>
                    <a:pt x="85" y="186"/>
                  </a:lnTo>
                  <a:lnTo>
                    <a:pt x="85" y="186"/>
                  </a:lnTo>
                  <a:lnTo>
                    <a:pt x="68" y="211"/>
                  </a:lnTo>
                  <a:lnTo>
                    <a:pt x="55" y="234"/>
                  </a:lnTo>
                  <a:lnTo>
                    <a:pt x="48" y="248"/>
                  </a:lnTo>
                  <a:lnTo>
                    <a:pt x="43" y="261"/>
                  </a:lnTo>
                  <a:lnTo>
                    <a:pt x="41" y="276"/>
                  </a:lnTo>
                  <a:lnTo>
                    <a:pt x="40" y="291"/>
                  </a:lnTo>
                  <a:lnTo>
                    <a:pt x="40" y="291"/>
                  </a:lnTo>
                  <a:lnTo>
                    <a:pt x="40" y="304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35" y="302"/>
                  </a:lnTo>
                  <a:lnTo>
                    <a:pt x="26" y="289"/>
                  </a:lnTo>
                  <a:lnTo>
                    <a:pt x="18" y="274"/>
                  </a:lnTo>
                  <a:lnTo>
                    <a:pt x="12" y="259"/>
                  </a:lnTo>
                  <a:lnTo>
                    <a:pt x="7" y="244"/>
                  </a:lnTo>
                  <a:lnTo>
                    <a:pt x="3" y="228"/>
                  </a:lnTo>
                  <a:lnTo>
                    <a:pt x="2" y="211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2" y="175"/>
                  </a:lnTo>
                  <a:lnTo>
                    <a:pt x="5" y="155"/>
                  </a:lnTo>
                  <a:lnTo>
                    <a:pt x="8" y="136"/>
                  </a:lnTo>
                  <a:lnTo>
                    <a:pt x="15" y="118"/>
                  </a:lnTo>
                  <a:lnTo>
                    <a:pt x="23" y="102"/>
                  </a:lnTo>
                  <a:lnTo>
                    <a:pt x="33" y="85"/>
                  </a:lnTo>
                  <a:lnTo>
                    <a:pt x="45" y="70"/>
                  </a:lnTo>
                  <a:lnTo>
                    <a:pt x="56" y="57"/>
                  </a:lnTo>
                  <a:lnTo>
                    <a:pt x="71" y="45"/>
                  </a:lnTo>
                  <a:lnTo>
                    <a:pt x="86" y="34"/>
                  </a:lnTo>
                  <a:lnTo>
                    <a:pt x="101" y="24"/>
                  </a:lnTo>
                  <a:lnTo>
                    <a:pt x="118" y="15"/>
                  </a:lnTo>
                  <a:lnTo>
                    <a:pt x="136" y="9"/>
                  </a:lnTo>
                  <a:lnTo>
                    <a:pt x="154" y="4"/>
                  </a:lnTo>
                  <a:lnTo>
                    <a:pt x="174" y="2"/>
                  </a:lnTo>
                  <a:lnTo>
                    <a:pt x="194" y="0"/>
                  </a:lnTo>
                  <a:lnTo>
                    <a:pt x="194" y="0"/>
                  </a:lnTo>
                  <a:close/>
                  <a:moveTo>
                    <a:pt x="332" y="59"/>
                  </a:moveTo>
                  <a:lnTo>
                    <a:pt x="332" y="59"/>
                  </a:lnTo>
                  <a:lnTo>
                    <a:pt x="343" y="72"/>
                  </a:lnTo>
                  <a:lnTo>
                    <a:pt x="355" y="87"/>
                  </a:lnTo>
                  <a:lnTo>
                    <a:pt x="363" y="103"/>
                  </a:lnTo>
                  <a:lnTo>
                    <a:pt x="372" y="120"/>
                  </a:lnTo>
                  <a:lnTo>
                    <a:pt x="378" y="136"/>
                  </a:lnTo>
                  <a:lnTo>
                    <a:pt x="383" y="155"/>
                  </a:lnTo>
                  <a:lnTo>
                    <a:pt x="385" y="175"/>
                  </a:lnTo>
                  <a:lnTo>
                    <a:pt x="386" y="195"/>
                  </a:lnTo>
                  <a:lnTo>
                    <a:pt x="386" y="195"/>
                  </a:lnTo>
                  <a:lnTo>
                    <a:pt x="385" y="213"/>
                  </a:lnTo>
                  <a:lnTo>
                    <a:pt x="383" y="233"/>
                  </a:lnTo>
                  <a:lnTo>
                    <a:pt x="378" y="251"/>
                  </a:lnTo>
                  <a:lnTo>
                    <a:pt x="372" y="269"/>
                  </a:lnTo>
                  <a:lnTo>
                    <a:pt x="363" y="286"/>
                  </a:lnTo>
                  <a:lnTo>
                    <a:pt x="353" y="302"/>
                  </a:lnTo>
                  <a:lnTo>
                    <a:pt x="342" y="317"/>
                  </a:lnTo>
                  <a:lnTo>
                    <a:pt x="330" y="331"/>
                  </a:lnTo>
                  <a:lnTo>
                    <a:pt x="317" y="342"/>
                  </a:lnTo>
                  <a:lnTo>
                    <a:pt x="302" y="354"/>
                  </a:lnTo>
                  <a:lnTo>
                    <a:pt x="285" y="364"/>
                  </a:lnTo>
                  <a:lnTo>
                    <a:pt x="269" y="372"/>
                  </a:lnTo>
                  <a:lnTo>
                    <a:pt x="250" y="379"/>
                  </a:lnTo>
                  <a:lnTo>
                    <a:pt x="232" y="384"/>
                  </a:lnTo>
                  <a:lnTo>
                    <a:pt x="214" y="385"/>
                  </a:lnTo>
                  <a:lnTo>
                    <a:pt x="194" y="387"/>
                  </a:lnTo>
                  <a:lnTo>
                    <a:pt x="194" y="387"/>
                  </a:lnTo>
                  <a:lnTo>
                    <a:pt x="176" y="385"/>
                  </a:lnTo>
                  <a:lnTo>
                    <a:pt x="158" y="384"/>
                  </a:lnTo>
                  <a:lnTo>
                    <a:pt x="141" y="380"/>
                  </a:lnTo>
                  <a:lnTo>
                    <a:pt x="124" y="374"/>
                  </a:lnTo>
                  <a:lnTo>
                    <a:pt x="109" y="367"/>
                  </a:lnTo>
                  <a:lnTo>
                    <a:pt x="94" y="359"/>
                  </a:lnTo>
                  <a:lnTo>
                    <a:pt x="80" y="350"/>
                  </a:lnTo>
                  <a:lnTo>
                    <a:pt x="66" y="339"/>
                  </a:lnTo>
                  <a:lnTo>
                    <a:pt x="66" y="339"/>
                  </a:lnTo>
                  <a:lnTo>
                    <a:pt x="75" y="342"/>
                  </a:lnTo>
                  <a:lnTo>
                    <a:pt x="85" y="344"/>
                  </a:lnTo>
                  <a:lnTo>
                    <a:pt x="94" y="344"/>
                  </a:lnTo>
                  <a:lnTo>
                    <a:pt x="104" y="342"/>
                  </a:lnTo>
                  <a:lnTo>
                    <a:pt x="114" y="341"/>
                  </a:lnTo>
                  <a:lnTo>
                    <a:pt x="124" y="337"/>
                  </a:lnTo>
                  <a:lnTo>
                    <a:pt x="133" y="332"/>
                  </a:lnTo>
                  <a:lnTo>
                    <a:pt x="141" y="326"/>
                  </a:lnTo>
                  <a:lnTo>
                    <a:pt x="141" y="326"/>
                  </a:lnTo>
                  <a:lnTo>
                    <a:pt x="131" y="329"/>
                  </a:lnTo>
                  <a:lnTo>
                    <a:pt x="121" y="331"/>
                  </a:lnTo>
                  <a:lnTo>
                    <a:pt x="111" y="332"/>
                  </a:lnTo>
                  <a:lnTo>
                    <a:pt x="103" y="332"/>
                  </a:lnTo>
                  <a:lnTo>
                    <a:pt x="94" y="331"/>
                  </a:lnTo>
                  <a:lnTo>
                    <a:pt x="88" y="327"/>
                  </a:lnTo>
                  <a:lnTo>
                    <a:pt x="81" y="324"/>
                  </a:lnTo>
                  <a:lnTo>
                    <a:pt x="76" y="319"/>
                  </a:lnTo>
                  <a:lnTo>
                    <a:pt x="73" y="314"/>
                  </a:lnTo>
                  <a:lnTo>
                    <a:pt x="70" y="307"/>
                  </a:lnTo>
                  <a:lnTo>
                    <a:pt x="68" y="299"/>
                  </a:lnTo>
                  <a:lnTo>
                    <a:pt x="68" y="292"/>
                  </a:lnTo>
                  <a:lnTo>
                    <a:pt x="70" y="282"/>
                  </a:lnTo>
                  <a:lnTo>
                    <a:pt x="73" y="273"/>
                  </a:lnTo>
                  <a:lnTo>
                    <a:pt x="78" y="263"/>
                  </a:lnTo>
                  <a:lnTo>
                    <a:pt x="85" y="251"/>
                  </a:lnTo>
                  <a:lnTo>
                    <a:pt x="85" y="251"/>
                  </a:lnTo>
                  <a:lnTo>
                    <a:pt x="94" y="266"/>
                  </a:lnTo>
                  <a:lnTo>
                    <a:pt x="104" y="279"/>
                  </a:lnTo>
                  <a:lnTo>
                    <a:pt x="118" y="291"/>
                  </a:lnTo>
                  <a:lnTo>
                    <a:pt x="133" y="302"/>
                  </a:lnTo>
                  <a:lnTo>
                    <a:pt x="149" y="311"/>
                  </a:lnTo>
                  <a:lnTo>
                    <a:pt x="166" y="317"/>
                  </a:lnTo>
                  <a:lnTo>
                    <a:pt x="186" y="321"/>
                  </a:lnTo>
                  <a:lnTo>
                    <a:pt x="206" y="322"/>
                  </a:lnTo>
                  <a:lnTo>
                    <a:pt x="206" y="322"/>
                  </a:lnTo>
                  <a:lnTo>
                    <a:pt x="222" y="321"/>
                  </a:lnTo>
                  <a:lnTo>
                    <a:pt x="237" y="317"/>
                  </a:lnTo>
                  <a:lnTo>
                    <a:pt x="252" y="314"/>
                  </a:lnTo>
                  <a:lnTo>
                    <a:pt x="265" y="309"/>
                  </a:lnTo>
                  <a:lnTo>
                    <a:pt x="279" y="301"/>
                  </a:lnTo>
                  <a:lnTo>
                    <a:pt x="292" y="292"/>
                  </a:lnTo>
                  <a:lnTo>
                    <a:pt x="304" y="284"/>
                  </a:lnTo>
                  <a:lnTo>
                    <a:pt x="315" y="273"/>
                  </a:lnTo>
                  <a:lnTo>
                    <a:pt x="315" y="273"/>
                  </a:lnTo>
                  <a:lnTo>
                    <a:pt x="320" y="266"/>
                  </a:lnTo>
                  <a:lnTo>
                    <a:pt x="325" y="258"/>
                  </a:lnTo>
                  <a:lnTo>
                    <a:pt x="333" y="241"/>
                  </a:lnTo>
                  <a:lnTo>
                    <a:pt x="327" y="241"/>
                  </a:lnTo>
                  <a:lnTo>
                    <a:pt x="249" y="241"/>
                  </a:lnTo>
                  <a:lnTo>
                    <a:pt x="249" y="241"/>
                  </a:lnTo>
                  <a:lnTo>
                    <a:pt x="244" y="248"/>
                  </a:lnTo>
                  <a:lnTo>
                    <a:pt x="235" y="253"/>
                  </a:lnTo>
                  <a:lnTo>
                    <a:pt x="229" y="256"/>
                  </a:lnTo>
                  <a:lnTo>
                    <a:pt x="221" y="259"/>
                  </a:lnTo>
                  <a:lnTo>
                    <a:pt x="212" y="261"/>
                  </a:lnTo>
                  <a:lnTo>
                    <a:pt x="204" y="261"/>
                  </a:lnTo>
                  <a:lnTo>
                    <a:pt x="196" y="261"/>
                  </a:lnTo>
                  <a:lnTo>
                    <a:pt x="187" y="259"/>
                  </a:lnTo>
                  <a:lnTo>
                    <a:pt x="181" y="256"/>
                  </a:lnTo>
                  <a:lnTo>
                    <a:pt x="172" y="253"/>
                  </a:lnTo>
                  <a:lnTo>
                    <a:pt x="166" y="248"/>
                  </a:lnTo>
                  <a:lnTo>
                    <a:pt x="161" y="241"/>
                  </a:lnTo>
                  <a:lnTo>
                    <a:pt x="154" y="236"/>
                  </a:lnTo>
                  <a:lnTo>
                    <a:pt x="151" y="228"/>
                  </a:lnTo>
                  <a:lnTo>
                    <a:pt x="148" y="221"/>
                  </a:lnTo>
                  <a:lnTo>
                    <a:pt x="146" y="213"/>
                  </a:lnTo>
                  <a:lnTo>
                    <a:pt x="337" y="213"/>
                  </a:lnTo>
                  <a:lnTo>
                    <a:pt x="337" y="213"/>
                  </a:lnTo>
                  <a:lnTo>
                    <a:pt x="335" y="185"/>
                  </a:lnTo>
                  <a:lnTo>
                    <a:pt x="332" y="161"/>
                  </a:lnTo>
                  <a:lnTo>
                    <a:pt x="325" y="140"/>
                  </a:lnTo>
                  <a:lnTo>
                    <a:pt x="315" y="120"/>
                  </a:lnTo>
                  <a:lnTo>
                    <a:pt x="304" y="103"/>
                  </a:lnTo>
                  <a:lnTo>
                    <a:pt x="289" y="88"/>
                  </a:lnTo>
                  <a:lnTo>
                    <a:pt x="274" y="78"/>
                  </a:lnTo>
                  <a:lnTo>
                    <a:pt x="257" y="68"/>
                  </a:lnTo>
                  <a:lnTo>
                    <a:pt x="257" y="68"/>
                  </a:lnTo>
                  <a:lnTo>
                    <a:pt x="270" y="60"/>
                  </a:lnTo>
                  <a:lnTo>
                    <a:pt x="282" y="54"/>
                  </a:lnTo>
                  <a:lnTo>
                    <a:pt x="295" y="52"/>
                  </a:lnTo>
                  <a:lnTo>
                    <a:pt x="307" y="55"/>
                  </a:lnTo>
                  <a:lnTo>
                    <a:pt x="312" y="57"/>
                  </a:lnTo>
                  <a:lnTo>
                    <a:pt x="317" y="62"/>
                  </a:lnTo>
                  <a:lnTo>
                    <a:pt x="322" y="65"/>
                  </a:lnTo>
                  <a:lnTo>
                    <a:pt x="325" y="70"/>
                  </a:lnTo>
                  <a:lnTo>
                    <a:pt x="328" y="77"/>
                  </a:lnTo>
                  <a:lnTo>
                    <a:pt x="332" y="85"/>
                  </a:lnTo>
                  <a:lnTo>
                    <a:pt x="333" y="9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5" y="88"/>
                  </a:lnTo>
                  <a:lnTo>
                    <a:pt x="335" y="77"/>
                  </a:lnTo>
                  <a:lnTo>
                    <a:pt x="333" y="67"/>
                  </a:lnTo>
                  <a:lnTo>
                    <a:pt x="332" y="59"/>
                  </a:lnTo>
                  <a:lnTo>
                    <a:pt x="332" y="59"/>
                  </a:lnTo>
                  <a:close/>
                  <a:moveTo>
                    <a:pt x="254" y="168"/>
                  </a:moveTo>
                  <a:lnTo>
                    <a:pt x="254" y="168"/>
                  </a:lnTo>
                  <a:lnTo>
                    <a:pt x="252" y="158"/>
                  </a:lnTo>
                  <a:lnTo>
                    <a:pt x="249" y="148"/>
                  </a:lnTo>
                  <a:lnTo>
                    <a:pt x="242" y="140"/>
                  </a:lnTo>
                  <a:lnTo>
                    <a:pt x="235" y="133"/>
                  </a:lnTo>
                  <a:lnTo>
                    <a:pt x="229" y="127"/>
                  </a:lnTo>
                  <a:lnTo>
                    <a:pt x="221" y="122"/>
                  </a:lnTo>
                  <a:lnTo>
                    <a:pt x="212" y="118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194" y="118"/>
                  </a:lnTo>
                  <a:lnTo>
                    <a:pt x="184" y="122"/>
                  </a:lnTo>
                  <a:lnTo>
                    <a:pt x="174" y="127"/>
                  </a:lnTo>
                  <a:lnTo>
                    <a:pt x="166" y="133"/>
                  </a:lnTo>
                  <a:lnTo>
                    <a:pt x="159" y="140"/>
                  </a:lnTo>
                  <a:lnTo>
                    <a:pt x="153" y="148"/>
                  </a:lnTo>
                  <a:lnTo>
                    <a:pt x="149" y="158"/>
                  </a:lnTo>
                  <a:lnTo>
                    <a:pt x="146" y="168"/>
                  </a:lnTo>
                  <a:lnTo>
                    <a:pt x="254" y="168"/>
                  </a:lnTo>
                  <a:lnTo>
                    <a:pt x="254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797083" y="2968261"/>
            <a:ext cx="858838" cy="682626"/>
            <a:chOff x="3721100" y="3419475"/>
            <a:chExt cx="858838" cy="682626"/>
          </a:xfrm>
        </p:grpSpPr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4254500" y="3419475"/>
              <a:ext cx="325438" cy="495300"/>
            </a:xfrm>
            <a:custGeom>
              <a:avLst/>
              <a:gdLst>
                <a:gd name="T0" fmla="*/ 48 w 87"/>
                <a:gd name="T1" fmla="*/ 132 h 132"/>
                <a:gd name="T2" fmla="*/ 34 w 87"/>
                <a:gd name="T3" fmla="*/ 125 h 132"/>
                <a:gd name="T4" fmla="*/ 28 w 87"/>
                <a:gd name="T5" fmla="*/ 102 h 132"/>
                <a:gd name="T6" fmla="*/ 47 w 87"/>
                <a:gd name="T7" fmla="*/ 75 h 132"/>
                <a:gd name="T8" fmla="*/ 70 w 87"/>
                <a:gd name="T9" fmla="*/ 44 h 132"/>
                <a:gd name="T10" fmla="*/ 64 w 87"/>
                <a:gd name="T11" fmla="*/ 17 h 132"/>
                <a:gd name="T12" fmla="*/ 38 w 87"/>
                <a:gd name="T13" fmla="*/ 13 h 132"/>
                <a:gd name="T14" fmla="*/ 5 w 87"/>
                <a:gd name="T15" fmla="*/ 35 h 132"/>
                <a:gd name="T16" fmla="*/ 0 w 87"/>
                <a:gd name="T17" fmla="*/ 30 h 132"/>
                <a:gd name="T18" fmla="*/ 31 w 87"/>
                <a:gd name="T19" fmla="*/ 6 h 132"/>
                <a:gd name="T20" fmla="*/ 69 w 87"/>
                <a:gd name="T21" fmla="*/ 12 h 132"/>
                <a:gd name="T22" fmla="*/ 76 w 87"/>
                <a:gd name="T23" fmla="*/ 47 h 132"/>
                <a:gd name="T24" fmla="*/ 52 w 87"/>
                <a:gd name="T25" fmla="*/ 80 h 132"/>
                <a:gd name="T26" fmla="*/ 35 w 87"/>
                <a:gd name="T27" fmla="*/ 104 h 132"/>
                <a:gd name="T28" fmla="*/ 38 w 87"/>
                <a:gd name="T29" fmla="*/ 120 h 132"/>
                <a:gd name="T30" fmla="*/ 55 w 87"/>
                <a:gd name="T31" fmla="*/ 123 h 132"/>
                <a:gd name="T32" fmla="*/ 82 w 87"/>
                <a:gd name="T33" fmla="*/ 103 h 132"/>
                <a:gd name="T34" fmla="*/ 87 w 87"/>
                <a:gd name="T35" fmla="*/ 108 h 132"/>
                <a:gd name="T36" fmla="*/ 58 w 87"/>
                <a:gd name="T37" fmla="*/ 130 h 132"/>
                <a:gd name="T38" fmla="*/ 48 w 87"/>
                <a:gd name="T3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132">
                  <a:moveTo>
                    <a:pt x="48" y="132"/>
                  </a:moveTo>
                  <a:cubicBezTo>
                    <a:pt x="43" y="132"/>
                    <a:pt x="38" y="130"/>
                    <a:pt x="34" y="125"/>
                  </a:cubicBezTo>
                  <a:cubicBezTo>
                    <a:pt x="27" y="119"/>
                    <a:pt x="25" y="111"/>
                    <a:pt x="28" y="102"/>
                  </a:cubicBezTo>
                  <a:cubicBezTo>
                    <a:pt x="31" y="94"/>
                    <a:pt x="37" y="85"/>
                    <a:pt x="47" y="75"/>
                  </a:cubicBezTo>
                  <a:cubicBezTo>
                    <a:pt x="59" y="64"/>
                    <a:pt x="66" y="54"/>
                    <a:pt x="70" y="44"/>
                  </a:cubicBezTo>
                  <a:cubicBezTo>
                    <a:pt x="74" y="34"/>
                    <a:pt x="72" y="25"/>
                    <a:pt x="64" y="17"/>
                  </a:cubicBezTo>
                  <a:cubicBezTo>
                    <a:pt x="55" y="8"/>
                    <a:pt x="50" y="7"/>
                    <a:pt x="38" y="13"/>
                  </a:cubicBezTo>
                  <a:cubicBezTo>
                    <a:pt x="28" y="17"/>
                    <a:pt x="14" y="27"/>
                    <a:pt x="5" y="3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9" y="22"/>
                    <a:pt x="20" y="12"/>
                    <a:pt x="31" y="6"/>
                  </a:cubicBezTo>
                  <a:cubicBezTo>
                    <a:pt x="45" y="0"/>
                    <a:pt x="58" y="1"/>
                    <a:pt x="69" y="12"/>
                  </a:cubicBezTo>
                  <a:cubicBezTo>
                    <a:pt x="79" y="22"/>
                    <a:pt x="81" y="34"/>
                    <a:pt x="76" y="47"/>
                  </a:cubicBezTo>
                  <a:cubicBezTo>
                    <a:pt x="72" y="57"/>
                    <a:pt x="65" y="68"/>
                    <a:pt x="52" y="80"/>
                  </a:cubicBezTo>
                  <a:cubicBezTo>
                    <a:pt x="43" y="89"/>
                    <a:pt x="37" y="97"/>
                    <a:pt x="35" y="104"/>
                  </a:cubicBezTo>
                  <a:cubicBezTo>
                    <a:pt x="33" y="111"/>
                    <a:pt x="34" y="116"/>
                    <a:pt x="38" y="120"/>
                  </a:cubicBezTo>
                  <a:cubicBezTo>
                    <a:pt x="43" y="125"/>
                    <a:pt x="48" y="126"/>
                    <a:pt x="55" y="123"/>
                  </a:cubicBezTo>
                  <a:cubicBezTo>
                    <a:pt x="63" y="120"/>
                    <a:pt x="71" y="114"/>
                    <a:pt x="82" y="103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76" y="119"/>
                    <a:pt x="66" y="127"/>
                    <a:pt x="58" y="130"/>
                  </a:cubicBezTo>
                  <a:cubicBezTo>
                    <a:pt x="54" y="131"/>
                    <a:pt x="51" y="132"/>
                    <a:pt x="48" y="1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3721100" y="3652838"/>
              <a:ext cx="454025" cy="449263"/>
            </a:xfrm>
            <a:custGeom>
              <a:avLst/>
              <a:gdLst>
                <a:gd name="T0" fmla="*/ 37 w 121"/>
                <a:gd name="T1" fmla="*/ 0 h 120"/>
                <a:gd name="T2" fmla="*/ 24 w 121"/>
                <a:gd name="T3" fmla="*/ 13 h 120"/>
                <a:gd name="T4" fmla="*/ 24 w 121"/>
                <a:gd name="T5" fmla="*/ 97 h 120"/>
                <a:gd name="T6" fmla="*/ 108 w 121"/>
                <a:gd name="T7" fmla="*/ 97 h 120"/>
                <a:gd name="T8" fmla="*/ 121 w 121"/>
                <a:gd name="T9" fmla="*/ 84 h 120"/>
                <a:gd name="T10" fmla="*/ 37 w 121"/>
                <a:gd name="T1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20">
                  <a:moveTo>
                    <a:pt x="37" y="0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0" y="36"/>
                    <a:pt x="0" y="74"/>
                    <a:pt x="24" y="97"/>
                  </a:cubicBezTo>
                  <a:cubicBezTo>
                    <a:pt x="47" y="120"/>
                    <a:pt x="84" y="120"/>
                    <a:pt x="108" y="97"/>
                  </a:cubicBezTo>
                  <a:cubicBezTo>
                    <a:pt x="121" y="84"/>
                    <a:pt x="121" y="84"/>
                    <a:pt x="121" y="84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3894138" y="3494088"/>
              <a:ext cx="330200" cy="263525"/>
            </a:xfrm>
            <a:custGeom>
              <a:avLst/>
              <a:gdLst>
                <a:gd name="T0" fmla="*/ 49 w 88"/>
                <a:gd name="T1" fmla="*/ 42 h 70"/>
                <a:gd name="T2" fmla="*/ 59 w 88"/>
                <a:gd name="T3" fmla="*/ 32 h 70"/>
                <a:gd name="T4" fmla="*/ 77 w 88"/>
                <a:gd name="T5" fmla="*/ 29 h 70"/>
                <a:gd name="T6" fmla="*/ 88 w 88"/>
                <a:gd name="T7" fmla="*/ 18 h 70"/>
                <a:gd name="T8" fmla="*/ 10 w 88"/>
                <a:gd name="T9" fmla="*/ 23 h 70"/>
                <a:gd name="T10" fmla="*/ 0 w 88"/>
                <a:gd name="T11" fmla="*/ 33 h 70"/>
                <a:gd name="T12" fmla="*/ 36 w 88"/>
                <a:gd name="T13" fmla="*/ 70 h 70"/>
                <a:gd name="T14" fmla="*/ 46 w 88"/>
                <a:gd name="T15" fmla="*/ 60 h 70"/>
                <a:gd name="T16" fmla="*/ 49 w 88"/>
                <a:gd name="T1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70">
                  <a:moveTo>
                    <a:pt x="49" y="42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64" y="27"/>
                    <a:pt x="71" y="26"/>
                    <a:pt x="77" y="29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64" y="0"/>
                    <a:pt x="31" y="2"/>
                    <a:pt x="10" y="2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4" y="54"/>
                    <a:pt x="44" y="47"/>
                    <a:pt x="49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4054475" y="3603625"/>
              <a:ext cx="277813" cy="330200"/>
            </a:xfrm>
            <a:custGeom>
              <a:avLst/>
              <a:gdLst>
                <a:gd name="T0" fmla="*/ 51 w 74"/>
                <a:gd name="T1" fmla="*/ 0 h 88"/>
                <a:gd name="T2" fmla="*/ 40 w 74"/>
                <a:gd name="T3" fmla="*/ 11 h 88"/>
                <a:gd name="T4" fmla="*/ 37 w 74"/>
                <a:gd name="T5" fmla="*/ 27 h 88"/>
                <a:gd name="T6" fmla="*/ 27 w 74"/>
                <a:gd name="T7" fmla="*/ 37 h 88"/>
                <a:gd name="T8" fmla="*/ 10 w 74"/>
                <a:gd name="T9" fmla="*/ 41 h 88"/>
                <a:gd name="T10" fmla="*/ 0 w 74"/>
                <a:gd name="T11" fmla="*/ 51 h 88"/>
                <a:gd name="T12" fmla="*/ 37 w 74"/>
                <a:gd name="T13" fmla="*/ 88 h 88"/>
                <a:gd name="T14" fmla="*/ 47 w 74"/>
                <a:gd name="T15" fmla="*/ 78 h 88"/>
                <a:gd name="T16" fmla="*/ 51 w 74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8">
                  <a:moveTo>
                    <a:pt x="51" y="0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7"/>
                    <a:pt x="41" y="23"/>
                    <a:pt x="37" y="2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2" y="42"/>
                    <a:pt x="16" y="43"/>
                    <a:pt x="10" y="4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74" y="51"/>
                    <a:pt x="74" y="29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4078288" y="3629025"/>
              <a:ext cx="111125" cy="98425"/>
            </a:xfrm>
            <a:custGeom>
              <a:avLst/>
              <a:gdLst>
                <a:gd name="T0" fmla="*/ 28 w 30"/>
                <a:gd name="T1" fmla="*/ 14 h 26"/>
                <a:gd name="T2" fmla="*/ 14 w 30"/>
                <a:gd name="T3" fmla="*/ 24 h 26"/>
                <a:gd name="T4" fmla="*/ 10 w 30"/>
                <a:gd name="T5" fmla="*/ 26 h 26"/>
                <a:gd name="T6" fmla="*/ 5 w 30"/>
                <a:gd name="T7" fmla="*/ 24 h 26"/>
                <a:gd name="T8" fmla="*/ 3 w 30"/>
                <a:gd name="T9" fmla="*/ 21 h 26"/>
                <a:gd name="T10" fmla="*/ 3 w 30"/>
                <a:gd name="T11" fmla="*/ 12 h 26"/>
                <a:gd name="T12" fmla="*/ 13 w 30"/>
                <a:gd name="T13" fmla="*/ 2 h 26"/>
                <a:gd name="T14" fmla="*/ 17 w 30"/>
                <a:gd name="T15" fmla="*/ 0 h 26"/>
                <a:gd name="T16" fmla="*/ 22 w 30"/>
                <a:gd name="T17" fmla="*/ 2 h 26"/>
                <a:gd name="T18" fmla="*/ 24 w 30"/>
                <a:gd name="T19" fmla="*/ 5 h 26"/>
                <a:gd name="T20" fmla="*/ 26 w 30"/>
                <a:gd name="T21" fmla="*/ 10 h 26"/>
                <a:gd name="T22" fmla="*/ 28 w 30"/>
                <a:gd name="T2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6">
                  <a:moveTo>
                    <a:pt x="28" y="14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13" y="25"/>
                    <a:pt x="12" y="26"/>
                    <a:pt x="10" y="26"/>
                  </a:cubicBezTo>
                  <a:cubicBezTo>
                    <a:pt x="8" y="26"/>
                    <a:pt x="7" y="25"/>
                    <a:pt x="5" y="24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19"/>
                    <a:pt x="0" y="15"/>
                    <a:pt x="3" y="1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19" y="0"/>
                    <a:pt x="21" y="1"/>
                    <a:pt x="22" y="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6"/>
                    <a:pt x="26" y="8"/>
                    <a:pt x="26" y="10"/>
                  </a:cubicBezTo>
                  <a:cubicBezTo>
                    <a:pt x="26" y="11"/>
                    <a:pt x="30" y="13"/>
                    <a:pt x="28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3" name="矩形 5"/>
          <p:cNvSpPr/>
          <p:nvPr/>
        </p:nvSpPr>
        <p:spPr>
          <a:xfrm>
            <a:off x="2673871" y="53127"/>
            <a:ext cx="9412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Аттестация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D:\2012\KuzGTU_MMF\KuzGTU_panoramma_2010 copy.png">
            <a:extLst>
              <a:ext uri="{FF2B5EF4-FFF2-40B4-BE49-F238E27FC236}">
                <a16:creationId xmlns:a16="http://schemas.microsoft.com/office/drawing/2014/main" id="{8DAAA262-9E03-5280-43EC-3D223995C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105149" y="458033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5112E08-7AD4-D7E7-D43A-C77C54B9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" y="140187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0F884A6-B38B-56EA-B900-4560BA978CD3}"/>
              </a:ext>
            </a:extLst>
          </p:cNvPr>
          <p:cNvCxnSpPr/>
          <p:nvPr/>
        </p:nvCxnSpPr>
        <p:spPr>
          <a:xfrm>
            <a:off x="215900" y="1192903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721054"/>
              </p:ext>
            </p:extLst>
          </p:nvPr>
        </p:nvGraphicFramePr>
        <p:xfrm>
          <a:off x="101505" y="1209896"/>
          <a:ext cx="4210551" cy="50110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10551">
                  <a:extLst>
                    <a:ext uri="{9D8B030D-6E8A-4147-A177-3AD203B41FA5}">
                      <a16:colId xmlns:a16="http://schemas.microsoft.com/office/drawing/2014/main" val="3646053204"/>
                    </a:ext>
                  </a:extLst>
                </a:gridCol>
              </a:tblGrid>
              <a:tr h="6488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Промежуточная 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160489"/>
                  </a:ext>
                </a:extLst>
              </a:tr>
              <a:tr h="6163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Является обязательной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56731"/>
                  </a:ext>
                </a:extLst>
              </a:tr>
              <a:tr h="436738">
                <a:tc>
                  <a:txBody>
                    <a:bodyPr/>
                    <a:lstStyle/>
                    <a:p>
                      <a:r>
                        <a:rPr lang="ru-RU" sz="1400" dirty="0"/>
                        <a:t>Отсутствие</a:t>
                      </a:r>
                      <a:r>
                        <a:rPr lang="ru-RU" sz="1400" baseline="0" dirty="0"/>
                        <a:t> пропусков посещения занятий</a:t>
                      </a:r>
                      <a:endParaRPr lang="ru-RU" sz="1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890523"/>
                  </a:ext>
                </a:extLst>
              </a:tr>
              <a:tr h="623913">
                <a:tc>
                  <a:txBody>
                    <a:bodyPr/>
                    <a:lstStyle/>
                    <a:p>
                      <a:r>
                        <a:rPr lang="ru-RU" sz="1400" dirty="0"/>
                        <a:t>Выполнение требований преподавателя для допуска к сдаче зачета/экзамена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214720"/>
                  </a:ext>
                </a:extLst>
              </a:tr>
              <a:tr h="875900">
                <a:tc>
                  <a:txBody>
                    <a:bodyPr/>
                    <a:lstStyle/>
                    <a:p>
                      <a:r>
                        <a:rPr lang="ru-RU" sz="1400" dirty="0"/>
                        <a:t>Выполнение  научной деятельности, направленной на подготовку диссертации к защите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731216"/>
                  </a:ext>
                </a:extLst>
              </a:tr>
              <a:tr h="1372607">
                <a:tc>
                  <a:txBody>
                    <a:bodyPr/>
                    <a:lstStyle/>
                    <a:p>
                      <a:r>
                        <a:rPr lang="ru-RU" sz="1400" dirty="0"/>
                        <a:t>Подготовка публикаций и (или) заявок на патенты и свидетельства, предусмотренных федеральными государственными требованиями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505673"/>
                  </a:ext>
                </a:extLst>
              </a:tr>
              <a:tr h="436738">
                <a:tc>
                  <a:txBody>
                    <a:bodyPr/>
                    <a:lstStyle/>
                    <a:p>
                      <a:r>
                        <a:rPr lang="ru-RU" sz="1400" dirty="0"/>
                        <a:t>Проводится по итогам каждого семестра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36486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57275"/>
              </p:ext>
            </p:extLst>
          </p:nvPr>
        </p:nvGraphicFramePr>
        <p:xfrm>
          <a:off x="4420847" y="1209899"/>
          <a:ext cx="7771153" cy="50110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71153">
                  <a:extLst>
                    <a:ext uri="{9D8B030D-6E8A-4147-A177-3AD203B41FA5}">
                      <a16:colId xmlns:a16="http://schemas.microsoft.com/office/drawing/2014/main" val="3181021612"/>
                    </a:ext>
                  </a:extLst>
                </a:gridCol>
              </a:tblGrid>
              <a:tr h="6524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Итоговая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133300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Является обязательной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65750"/>
                  </a:ext>
                </a:extLst>
              </a:tr>
              <a:tr h="295815">
                <a:tc>
                  <a:txBody>
                    <a:bodyPr/>
                    <a:lstStyle/>
                    <a:p>
                      <a:r>
                        <a:rPr lang="ru-RU" sz="1400" dirty="0"/>
                        <a:t>Отсутствие академической задолженности по итогам промежуточных аттестаций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738354"/>
                  </a:ext>
                </a:extLst>
              </a:tr>
              <a:tr h="2958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Проводится в последнем семестре последнего курса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315188"/>
                  </a:ext>
                </a:extLst>
              </a:tr>
              <a:tr h="2958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Выполнение  научного исследования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737792"/>
                  </a:ext>
                </a:extLst>
              </a:tr>
              <a:tr h="917026">
                <a:tc>
                  <a:txBody>
                    <a:bodyPr/>
                    <a:lstStyle/>
                    <a:p>
                      <a:r>
                        <a:rPr lang="ru-RU" sz="1400" dirty="0"/>
                        <a:t>Наличие публикаций в рецензируемых изданиях (ВАК (К1, К2), МБД):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/>
                        <a:t>по педагогическим и экономическим отраслям науки – не менее 3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/>
                        <a:t>по физико-математическим и химическим отраслям науки – не менее 2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/>
                        <a:t>по остальным отраслям науки – не менее 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137025"/>
                  </a:ext>
                </a:extLst>
              </a:tr>
              <a:tr h="709956">
                <a:tc>
                  <a:txBody>
                    <a:bodyPr/>
                    <a:lstStyle/>
                    <a:p>
                      <a:r>
                        <a:rPr lang="ru-RU" sz="1400" dirty="0"/>
                        <a:t>Не позднее, чем за два месяца до начала итоговой аттестации на открытом заседании выпускающей кафедры заслушиваются результаты подготовленной аспирантом диссертационной работы.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6381"/>
                  </a:ext>
                </a:extLst>
              </a:tr>
              <a:tr h="709956">
                <a:tc>
                  <a:txBody>
                    <a:bodyPr/>
                    <a:lstStyle/>
                    <a:p>
                      <a:r>
                        <a:rPr lang="ru-RU" sz="1400" dirty="0"/>
                        <a:t>Итоговая аттестация проводится на заседании аттестационной комиссии</a:t>
                      </a:r>
                    </a:p>
                    <a:p>
                      <a:r>
                        <a:rPr lang="ru-RU" sz="1400" dirty="0"/>
                        <a:t>согласно расписанию ИА. 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403133"/>
                  </a:ext>
                </a:extLst>
              </a:tr>
              <a:tr h="502885">
                <a:tc>
                  <a:txBody>
                    <a:bodyPr/>
                    <a:lstStyle/>
                    <a:p>
                      <a:r>
                        <a:rPr lang="ru-RU" sz="1400" dirty="0"/>
                        <a:t>Не позднее чем за один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dirty="0"/>
                        <a:t>месяц до итоговой аттестации аспирант предоставляет в аттестационную комиссию личное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dirty="0"/>
                        <a:t>заявление на имя ректора о принятии диссертации к обсуждению на ИА.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85579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FCE2-BFD5-416E-99C9-9B7ABF2B05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5384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7078088" y="2910949"/>
            <a:ext cx="794570" cy="796136"/>
            <a:chOff x="587376" y="4324350"/>
            <a:chExt cx="806450" cy="808038"/>
          </a:xfrm>
          <a:solidFill>
            <a:schemeClr val="bg1"/>
          </a:solidFill>
        </p:grpSpPr>
        <p:sp>
          <p:nvSpPr>
            <p:cNvPr id="54" name="Freeform 51"/>
            <p:cNvSpPr>
              <a:spLocks noEditPoints="1"/>
            </p:cNvSpPr>
            <p:nvPr/>
          </p:nvSpPr>
          <p:spPr bwMode="auto">
            <a:xfrm>
              <a:off x="587376" y="4324350"/>
              <a:ext cx="806450" cy="808038"/>
            </a:xfrm>
            <a:custGeom>
              <a:avLst/>
              <a:gdLst>
                <a:gd name="T0" fmla="*/ 279 w 508"/>
                <a:gd name="T1" fmla="*/ 2 h 509"/>
                <a:gd name="T2" fmla="*/ 352 w 508"/>
                <a:gd name="T3" fmla="*/ 20 h 509"/>
                <a:gd name="T4" fmla="*/ 415 w 508"/>
                <a:gd name="T5" fmla="*/ 58 h 509"/>
                <a:gd name="T6" fmla="*/ 465 w 508"/>
                <a:gd name="T7" fmla="*/ 113 h 509"/>
                <a:gd name="T8" fmla="*/ 496 w 508"/>
                <a:gd name="T9" fmla="*/ 179 h 509"/>
                <a:gd name="T10" fmla="*/ 508 w 508"/>
                <a:gd name="T11" fmla="*/ 256 h 509"/>
                <a:gd name="T12" fmla="*/ 503 w 508"/>
                <a:gd name="T13" fmla="*/ 305 h 509"/>
                <a:gd name="T14" fmla="*/ 476 w 508"/>
                <a:gd name="T15" fmla="*/ 375 h 509"/>
                <a:gd name="T16" fmla="*/ 433 w 508"/>
                <a:gd name="T17" fmla="*/ 435 h 509"/>
                <a:gd name="T18" fmla="*/ 375 w 508"/>
                <a:gd name="T19" fmla="*/ 478 h 509"/>
                <a:gd name="T20" fmla="*/ 304 w 508"/>
                <a:gd name="T21" fmla="*/ 503 h 509"/>
                <a:gd name="T22" fmla="*/ 254 w 508"/>
                <a:gd name="T23" fmla="*/ 509 h 509"/>
                <a:gd name="T24" fmla="*/ 178 w 508"/>
                <a:gd name="T25" fmla="*/ 498 h 509"/>
                <a:gd name="T26" fmla="*/ 111 w 508"/>
                <a:gd name="T27" fmla="*/ 465 h 509"/>
                <a:gd name="T28" fmla="*/ 58 w 508"/>
                <a:gd name="T29" fmla="*/ 416 h 509"/>
                <a:gd name="T30" fmla="*/ 20 w 508"/>
                <a:gd name="T31" fmla="*/ 353 h 509"/>
                <a:gd name="T32" fmla="*/ 0 w 508"/>
                <a:gd name="T33" fmla="*/ 280 h 509"/>
                <a:gd name="T34" fmla="*/ 0 w 508"/>
                <a:gd name="T35" fmla="*/ 229 h 509"/>
                <a:gd name="T36" fmla="*/ 20 w 508"/>
                <a:gd name="T37" fmla="*/ 156 h 509"/>
                <a:gd name="T38" fmla="*/ 58 w 508"/>
                <a:gd name="T39" fmla="*/ 93 h 509"/>
                <a:gd name="T40" fmla="*/ 111 w 508"/>
                <a:gd name="T41" fmla="*/ 45 h 509"/>
                <a:gd name="T42" fmla="*/ 178 w 508"/>
                <a:gd name="T43" fmla="*/ 12 h 509"/>
                <a:gd name="T44" fmla="*/ 254 w 508"/>
                <a:gd name="T45" fmla="*/ 0 h 509"/>
                <a:gd name="T46" fmla="*/ 254 w 508"/>
                <a:gd name="T47" fmla="*/ 30 h 509"/>
                <a:gd name="T48" fmla="*/ 320 w 508"/>
                <a:gd name="T49" fmla="*/ 40 h 509"/>
                <a:gd name="T50" fmla="*/ 378 w 508"/>
                <a:gd name="T51" fmla="*/ 68 h 509"/>
                <a:gd name="T52" fmla="*/ 427 w 508"/>
                <a:gd name="T53" fmla="*/ 111 h 509"/>
                <a:gd name="T54" fmla="*/ 460 w 508"/>
                <a:gd name="T55" fmla="*/ 168 h 509"/>
                <a:gd name="T56" fmla="*/ 476 w 508"/>
                <a:gd name="T57" fmla="*/ 232 h 509"/>
                <a:gd name="T58" fmla="*/ 476 w 508"/>
                <a:gd name="T59" fmla="*/ 277 h 509"/>
                <a:gd name="T60" fmla="*/ 460 w 508"/>
                <a:gd name="T61" fmla="*/ 342 h 509"/>
                <a:gd name="T62" fmla="*/ 427 w 508"/>
                <a:gd name="T63" fmla="*/ 398 h 509"/>
                <a:gd name="T64" fmla="*/ 378 w 508"/>
                <a:gd name="T65" fmla="*/ 441 h 509"/>
                <a:gd name="T66" fmla="*/ 320 w 508"/>
                <a:gd name="T67" fmla="*/ 470 h 509"/>
                <a:gd name="T68" fmla="*/ 254 w 508"/>
                <a:gd name="T69" fmla="*/ 480 h 509"/>
                <a:gd name="T70" fmla="*/ 208 w 508"/>
                <a:gd name="T71" fmla="*/ 475 h 509"/>
                <a:gd name="T72" fmla="*/ 146 w 508"/>
                <a:gd name="T73" fmla="*/ 451 h 509"/>
                <a:gd name="T74" fmla="*/ 95 w 508"/>
                <a:gd name="T75" fmla="*/ 413 h 509"/>
                <a:gd name="T76" fmla="*/ 57 w 508"/>
                <a:gd name="T77" fmla="*/ 362 h 509"/>
                <a:gd name="T78" fmla="*/ 33 w 508"/>
                <a:gd name="T79" fmla="*/ 300 h 509"/>
                <a:gd name="T80" fmla="*/ 28 w 508"/>
                <a:gd name="T81" fmla="*/ 256 h 509"/>
                <a:gd name="T82" fmla="*/ 38 w 508"/>
                <a:gd name="T83" fmla="*/ 188 h 509"/>
                <a:gd name="T84" fmla="*/ 67 w 508"/>
                <a:gd name="T85" fmla="*/ 129 h 509"/>
                <a:gd name="T86" fmla="*/ 111 w 508"/>
                <a:gd name="T87" fmla="*/ 81 h 509"/>
                <a:gd name="T88" fmla="*/ 166 w 508"/>
                <a:gd name="T89" fmla="*/ 48 h 509"/>
                <a:gd name="T90" fmla="*/ 231 w 508"/>
                <a:gd name="T91" fmla="*/ 32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8" h="509">
                  <a:moveTo>
                    <a:pt x="254" y="0"/>
                  </a:moveTo>
                  <a:lnTo>
                    <a:pt x="254" y="0"/>
                  </a:lnTo>
                  <a:lnTo>
                    <a:pt x="279" y="2"/>
                  </a:lnTo>
                  <a:lnTo>
                    <a:pt x="304" y="7"/>
                  </a:lnTo>
                  <a:lnTo>
                    <a:pt x="329" y="12"/>
                  </a:lnTo>
                  <a:lnTo>
                    <a:pt x="352" y="20"/>
                  </a:lnTo>
                  <a:lnTo>
                    <a:pt x="375" y="32"/>
                  </a:lnTo>
                  <a:lnTo>
                    <a:pt x="395" y="45"/>
                  </a:lnTo>
                  <a:lnTo>
                    <a:pt x="415" y="58"/>
                  </a:lnTo>
                  <a:lnTo>
                    <a:pt x="433" y="75"/>
                  </a:lnTo>
                  <a:lnTo>
                    <a:pt x="450" y="93"/>
                  </a:lnTo>
                  <a:lnTo>
                    <a:pt x="465" y="113"/>
                  </a:lnTo>
                  <a:lnTo>
                    <a:pt x="476" y="134"/>
                  </a:lnTo>
                  <a:lnTo>
                    <a:pt x="488" y="156"/>
                  </a:lnTo>
                  <a:lnTo>
                    <a:pt x="496" y="179"/>
                  </a:lnTo>
                  <a:lnTo>
                    <a:pt x="503" y="204"/>
                  </a:lnTo>
                  <a:lnTo>
                    <a:pt x="506" y="22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06" y="280"/>
                  </a:lnTo>
                  <a:lnTo>
                    <a:pt x="503" y="305"/>
                  </a:lnTo>
                  <a:lnTo>
                    <a:pt x="496" y="330"/>
                  </a:lnTo>
                  <a:lnTo>
                    <a:pt x="488" y="353"/>
                  </a:lnTo>
                  <a:lnTo>
                    <a:pt x="476" y="375"/>
                  </a:lnTo>
                  <a:lnTo>
                    <a:pt x="465" y="397"/>
                  </a:lnTo>
                  <a:lnTo>
                    <a:pt x="450" y="416"/>
                  </a:lnTo>
                  <a:lnTo>
                    <a:pt x="433" y="435"/>
                  </a:lnTo>
                  <a:lnTo>
                    <a:pt x="415" y="451"/>
                  </a:lnTo>
                  <a:lnTo>
                    <a:pt x="395" y="465"/>
                  </a:lnTo>
                  <a:lnTo>
                    <a:pt x="375" y="478"/>
                  </a:lnTo>
                  <a:lnTo>
                    <a:pt x="352" y="489"/>
                  </a:lnTo>
                  <a:lnTo>
                    <a:pt x="329" y="498"/>
                  </a:lnTo>
                  <a:lnTo>
                    <a:pt x="304" y="503"/>
                  </a:lnTo>
                  <a:lnTo>
                    <a:pt x="279" y="508"/>
                  </a:lnTo>
                  <a:lnTo>
                    <a:pt x="254" y="509"/>
                  </a:lnTo>
                  <a:lnTo>
                    <a:pt x="254" y="509"/>
                  </a:lnTo>
                  <a:lnTo>
                    <a:pt x="227" y="508"/>
                  </a:lnTo>
                  <a:lnTo>
                    <a:pt x="203" y="503"/>
                  </a:lnTo>
                  <a:lnTo>
                    <a:pt x="178" y="498"/>
                  </a:lnTo>
                  <a:lnTo>
                    <a:pt x="154" y="489"/>
                  </a:lnTo>
                  <a:lnTo>
                    <a:pt x="133" y="478"/>
                  </a:lnTo>
                  <a:lnTo>
                    <a:pt x="111" y="465"/>
                  </a:lnTo>
                  <a:lnTo>
                    <a:pt x="91" y="451"/>
                  </a:lnTo>
                  <a:lnTo>
                    <a:pt x="73" y="435"/>
                  </a:lnTo>
                  <a:lnTo>
                    <a:pt x="58" y="416"/>
                  </a:lnTo>
                  <a:lnTo>
                    <a:pt x="43" y="397"/>
                  </a:lnTo>
                  <a:lnTo>
                    <a:pt x="30" y="375"/>
                  </a:lnTo>
                  <a:lnTo>
                    <a:pt x="20" y="353"/>
                  </a:lnTo>
                  <a:lnTo>
                    <a:pt x="10" y="330"/>
                  </a:lnTo>
                  <a:lnTo>
                    <a:pt x="5" y="305"/>
                  </a:lnTo>
                  <a:lnTo>
                    <a:pt x="0" y="28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29"/>
                  </a:lnTo>
                  <a:lnTo>
                    <a:pt x="5" y="204"/>
                  </a:lnTo>
                  <a:lnTo>
                    <a:pt x="10" y="179"/>
                  </a:lnTo>
                  <a:lnTo>
                    <a:pt x="20" y="156"/>
                  </a:lnTo>
                  <a:lnTo>
                    <a:pt x="30" y="134"/>
                  </a:lnTo>
                  <a:lnTo>
                    <a:pt x="43" y="113"/>
                  </a:lnTo>
                  <a:lnTo>
                    <a:pt x="58" y="93"/>
                  </a:lnTo>
                  <a:lnTo>
                    <a:pt x="73" y="75"/>
                  </a:lnTo>
                  <a:lnTo>
                    <a:pt x="91" y="58"/>
                  </a:lnTo>
                  <a:lnTo>
                    <a:pt x="111" y="45"/>
                  </a:lnTo>
                  <a:lnTo>
                    <a:pt x="133" y="32"/>
                  </a:lnTo>
                  <a:lnTo>
                    <a:pt x="154" y="20"/>
                  </a:lnTo>
                  <a:lnTo>
                    <a:pt x="178" y="12"/>
                  </a:lnTo>
                  <a:lnTo>
                    <a:pt x="203" y="7"/>
                  </a:lnTo>
                  <a:lnTo>
                    <a:pt x="227" y="2"/>
                  </a:lnTo>
                  <a:lnTo>
                    <a:pt x="254" y="0"/>
                  </a:lnTo>
                  <a:lnTo>
                    <a:pt x="254" y="0"/>
                  </a:lnTo>
                  <a:close/>
                  <a:moveTo>
                    <a:pt x="254" y="30"/>
                  </a:moveTo>
                  <a:lnTo>
                    <a:pt x="254" y="30"/>
                  </a:lnTo>
                  <a:lnTo>
                    <a:pt x="276" y="32"/>
                  </a:lnTo>
                  <a:lnTo>
                    <a:pt x="299" y="35"/>
                  </a:lnTo>
                  <a:lnTo>
                    <a:pt x="320" y="40"/>
                  </a:lnTo>
                  <a:lnTo>
                    <a:pt x="340" y="48"/>
                  </a:lnTo>
                  <a:lnTo>
                    <a:pt x="360" y="58"/>
                  </a:lnTo>
                  <a:lnTo>
                    <a:pt x="378" y="68"/>
                  </a:lnTo>
                  <a:lnTo>
                    <a:pt x="397" y="81"/>
                  </a:lnTo>
                  <a:lnTo>
                    <a:pt x="412" y="96"/>
                  </a:lnTo>
                  <a:lnTo>
                    <a:pt x="427" y="111"/>
                  </a:lnTo>
                  <a:lnTo>
                    <a:pt x="440" y="129"/>
                  </a:lnTo>
                  <a:lnTo>
                    <a:pt x="451" y="148"/>
                  </a:lnTo>
                  <a:lnTo>
                    <a:pt x="460" y="168"/>
                  </a:lnTo>
                  <a:lnTo>
                    <a:pt x="468" y="188"/>
                  </a:lnTo>
                  <a:lnTo>
                    <a:pt x="473" y="209"/>
                  </a:lnTo>
                  <a:lnTo>
                    <a:pt x="476" y="232"/>
                  </a:lnTo>
                  <a:lnTo>
                    <a:pt x="478" y="256"/>
                  </a:lnTo>
                  <a:lnTo>
                    <a:pt x="478" y="256"/>
                  </a:lnTo>
                  <a:lnTo>
                    <a:pt x="476" y="277"/>
                  </a:lnTo>
                  <a:lnTo>
                    <a:pt x="473" y="300"/>
                  </a:lnTo>
                  <a:lnTo>
                    <a:pt x="468" y="322"/>
                  </a:lnTo>
                  <a:lnTo>
                    <a:pt x="460" y="342"/>
                  </a:lnTo>
                  <a:lnTo>
                    <a:pt x="451" y="362"/>
                  </a:lnTo>
                  <a:lnTo>
                    <a:pt x="440" y="380"/>
                  </a:lnTo>
                  <a:lnTo>
                    <a:pt x="427" y="398"/>
                  </a:lnTo>
                  <a:lnTo>
                    <a:pt x="412" y="413"/>
                  </a:lnTo>
                  <a:lnTo>
                    <a:pt x="397" y="428"/>
                  </a:lnTo>
                  <a:lnTo>
                    <a:pt x="378" y="441"/>
                  </a:lnTo>
                  <a:lnTo>
                    <a:pt x="360" y="451"/>
                  </a:lnTo>
                  <a:lnTo>
                    <a:pt x="340" y="461"/>
                  </a:lnTo>
                  <a:lnTo>
                    <a:pt x="320" y="470"/>
                  </a:lnTo>
                  <a:lnTo>
                    <a:pt x="299" y="475"/>
                  </a:lnTo>
                  <a:lnTo>
                    <a:pt x="276" y="478"/>
                  </a:lnTo>
                  <a:lnTo>
                    <a:pt x="254" y="480"/>
                  </a:lnTo>
                  <a:lnTo>
                    <a:pt x="254" y="480"/>
                  </a:lnTo>
                  <a:lnTo>
                    <a:pt x="231" y="478"/>
                  </a:lnTo>
                  <a:lnTo>
                    <a:pt x="208" y="475"/>
                  </a:lnTo>
                  <a:lnTo>
                    <a:pt x="186" y="470"/>
                  </a:lnTo>
                  <a:lnTo>
                    <a:pt x="166" y="461"/>
                  </a:lnTo>
                  <a:lnTo>
                    <a:pt x="146" y="451"/>
                  </a:lnTo>
                  <a:lnTo>
                    <a:pt x="128" y="441"/>
                  </a:lnTo>
                  <a:lnTo>
                    <a:pt x="111" y="428"/>
                  </a:lnTo>
                  <a:lnTo>
                    <a:pt x="95" y="413"/>
                  </a:lnTo>
                  <a:lnTo>
                    <a:pt x="80" y="398"/>
                  </a:lnTo>
                  <a:lnTo>
                    <a:pt x="67" y="380"/>
                  </a:lnTo>
                  <a:lnTo>
                    <a:pt x="57" y="362"/>
                  </a:lnTo>
                  <a:lnTo>
                    <a:pt x="47" y="342"/>
                  </a:lnTo>
                  <a:lnTo>
                    <a:pt x="38" y="322"/>
                  </a:lnTo>
                  <a:lnTo>
                    <a:pt x="33" y="300"/>
                  </a:lnTo>
                  <a:lnTo>
                    <a:pt x="30" y="277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0" y="232"/>
                  </a:lnTo>
                  <a:lnTo>
                    <a:pt x="33" y="209"/>
                  </a:lnTo>
                  <a:lnTo>
                    <a:pt x="38" y="188"/>
                  </a:lnTo>
                  <a:lnTo>
                    <a:pt x="47" y="168"/>
                  </a:lnTo>
                  <a:lnTo>
                    <a:pt x="57" y="148"/>
                  </a:lnTo>
                  <a:lnTo>
                    <a:pt x="67" y="129"/>
                  </a:lnTo>
                  <a:lnTo>
                    <a:pt x="80" y="111"/>
                  </a:lnTo>
                  <a:lnTo>
                    <a:pt x="95" y="96"/>
                  </a:lnTo>
                  <a:lnTo>
                    <a:pt x="111" y="81"/>
                  </a:lnTo>
                  <a:lnTo>
                    <a:pt x="128" y="68"/>
                  </a:lnTo>
                  <a:lnTo>
                    <a:pt x="146" y="58"/>
                  </a:lnTo>
                  <a:lnTo>
                    <a:pt x="166" y="48"/>
                  </a:lnTo>
                  <a:lnTo>
                    <a:pt x="186" y="40"/>
                  </a:lnTo>
                  <a:lnTo>
                    <a:pt x="208" y="35"/>
                  </a:lnTo>
                  <a:lnTo>
                    <a:pt x="231" y="32"/>
                  </a:lnTo>
                  <a:lnTo>
                    <a:pt x="254" y="30"/>
                  </a:lnTo>
                  <a:lnTo>
                    <a:pt x="25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2"/>
            <p:cNvSpPr>
              <a:spLocks noEditPoints="1"/>
            </p:cNvSpPr>
            <p:nvPr/>
          </p:nvSpPr>
          <p:spPr bwMode="auto">
            <a:xfrm>
              <a:off x="682626" y="4421188"/>
              <a:ext cx="612775" cy="614363"/>
            </a:xfrm>
            <a:custGeom>
              <a:avLst/>
              <a:gdLst>
                <a:gd name="T0" fmla="*/ 222 w 386"/>
                <a:gd name="T1" fmla="*/ 2 h 387"/>
                <a:gd name="T2" fmla="*/ 277 w 386"/>
                <a:gd name="T3" fmla="*/ 19 h 387"/>
                <a:gd name="T4" fmla="*/ 294 w 386"/>
                <a:gd name="T5" fmla="*/ 32 h 387"/>
                <a:gd name="T6" fmla="*/ 231 w 386"/>
                <a:gd name="T7" fmla="*/ 50 h 387"/>
                <a:gd name="T8" fmla="*/ 204 w 386"/>
                <a:gd name="T9" fmla="*/ 57 h 387"/>
                <a:gd name="T10" fmla="*/ 156 w 386"/>
                <a:gd name="T11" fmla="*/ 63 h 387"/>
                <a:gd name="T12" fmla="*/ 113 w 386"/>
                <a:gd name="T13" fmla="*/ 87 h 387"/>
                <a:gd name="T14" fmla="*/ 81 w 386"/>
                <a:gd name="T15" fmla="*/ 128 h 387"/>
                <a:gd name="T16" fmla="*/ 70 w 386"/>
                <a:gd name="T17" fmla="*/ 170 h 387"/>
                <a:gd name="T18" fmla="*/ 136 w 386"/>
                <a:gd name="T19" fmla="*/ 113 h 387"/>
                <a:gd name="T20" fmla="*/ 121 w 386"/>
                <a:gd name="T21" fmla="*/ 141 h 387"/>
                <a:gd name="T22" fmla="*/ 68 w 386"/>
                <a:gd name="T23" fmla="*/ 211 h 387"/>
                <a:gd name="T24" fmla="*/ 41 w 386"/>
                <a:gd name="T25" fmla="*/ 276 h 387"/>
                <a:gd name="T26" fmla="*/ 45 w 386"/>
                <a:gd name="T27" fmla="*/ 316 h 387"/>
                <a:gd name="T28" fmla="*/ 18 w 386"/>
                <a:gd name="T29" fmla="*/ 274 h 387"/>
                <a:gd name="T30" fmla="*/ 2 w 386"/>
                <a:gd name="T31" fmla="*/ 211 h 387"/>
                <a:gd name="T32" fmla="*/ 5 w 386"/>
                <a:gd name="T33" fmla="*/ 155 h 387"/>
                <a:gd name="T34" fmla="*/ 33 w 386"/>
                <a:gd name="T35" fmla="*/ 85 h 387"/>
                <a:gd name="T36" fmla="*/ 86 w 386"/>
                <a:gd name="T37" fmla="*/ 34 h 387"/>
                <a:gd name="T38" fmla="*/ 154 w 386"/>
                <a:gd name="T39" fmla="*/ 4 h 387"/>
                <a:gd name="T40" fmla="*/ 332 w 386"/>
                <a:gd name="T41" fmla="*/ 59 h 387"/>
                <a:gd name="T42" fmla="*/ 363 w 386"/>
                <a:gd name="T43" fmla="*/ 103 h 387"/>
                <a:gd name="T44" fmla="*/ 385 w 386"/>
                <a:gd name="T45" fmla="*/ 175 h 387"/>
                <a:gd name="T46" fmla="*/ 383 w 386"/>
                <a:gd name="T47" fmla="*/ 233 h 387"/>
                <a:gd name="T48" fmla="*/ 353 w 386"/>
                <a:gd name="T49" fmla="*/ 302 h 387"/>
                <a:gd name="T50" fmla="*/ 302 w 386"/>
                <a:gd name="T51" fmla="*/ 354 h 387"/>
                <a:gd name="T52" fmla="*/ 232 w 386"/>
                <a:gd name="T53" fmla="*/ 384 h 387"/>
                <a:gd name="T54" fmla="*/ 176 w 386"/>
                <a:gd name="T55" fmla="*/ 385 h 387"/>
                <a:gd name="T56" fmla="*/ 109 w 386"/>
                <a:gd name="T57" fmla="*/ 367 h 387"/>
                <a:gd name="T58" fmla="*/ 66 w 386"/>
                <a:gd name="T59" fmla="*/ 339 h 387"/>
                <a:gd name="T60" fmla="*/ 104 w 386"/>
                <a:gd name="T61" fmla="*/ 342 h 387"/>
                <a:gd name="T62" fmla="*/ 141 w 386"/>
                <a:gd name="T63" fmla="*/ 326 h 387"/>
                <a:gd name="T64" fmla="*/ 111 w 386"/>
                <a:gd name="T65" fmla="*/ 332 h 387"/>
                <a:gd name="T66" fmla="*/ 81 w 386"/>
                <a:gd name="T67" fmla="*/ 324 h 387"/>
                <a:gd name="T68" fmla="*/ 68 w 386"/>
                <a:gd name="T69" fmla="*/ 299 h 387"/>
                <a:gd name="T70" fmla="*/ 78 w 386"/>
                <a:gd name="T71" fmla="*/ 263 h 387"/>
                <a:gd name="T72" fmla="*/ 104 w 386"/>
                <a:gd name="T73" fmla="*/ 279 h 387"/>
                <a:gd name="T74" fmla="*/ 166 w 386"/>
                <a:gd name="T75" fmla="*/ 317 h 387"/>
                <a:gd name="T76" fmla="*/ 222 w 386"/>
                <a:gd name="T77" fmla="*/ 321 h 387"/>
                <a:gd name="T78" fmla="*/ 279 w 386"/>
                <a:gd name="T79" fmla="*/ 301 h 387"/>
                <a:gd name="T80" fmla="*/ 315 w 386"/>
                <a:gd name="T81" fmla="*/ 273 h 387"/>
                <a:gd name="T82" fmla="*/ 327 w 386"/>
                <a:gd name="T83" fmla="*/ 241 h 387"/>
                <a:gd name="T84" fmla="*/ 235 w 386"/>
                <a:gd name="T85" fmla="*/ 253 h 387"/>
                <a:gd name="T86" fmla="*/ 204 w 386"/>
                <a:gd name="T87" fmla="*/ 261 h 387"/>
                <a:gd name="T88" fmla="*/ 172 w 386"/>
                <a:gd name="T89" fmla="*/ 253 h 387"/>
                <a:gd name="T90" fmla="*/ 151 w 386"/>
                <a:gd name="T91" fmla="*/ 228 h 387"/>
                <a:gd name="T92" fmla="*/ 337 w 386"/>
                <a:gd name="T93" fmla="*/ 213 h 387"/>
                <a:gd name="T94" fmla="*/ 315 w 386"/>
                <a:gd name="T95" fmla="*/ 120 h 387"/>
                <a:gd name="T96" fmla="*/ 257 w 386"/>
                <a:gd name="T97" fmla="*/ 68 h 387"/>
                <a:gd name="T98" fmla="*/ 295 w 386"/>
                <a:gd name="T99" fmla="*/ 52 h 387"/>
                <a:gd name="T100" fmla="*/ 322 w 386"/>
                <a:gd name="T101" fmla="*/ 65 h 387"/>
                <a:gd name="T102" fmla="*/ 333 w 386"/>
                <a:gd name="T103" fmla="*/ 92 h 387"/>
                <a:gd name="T104" fmla="*/ 335 w 386"/>
                <a:gd name="T105" fmla="*/ 77 h 387"/>
                <a:gd name="T106" fmla="*/ 254 w 386"/>
                <a:gd name="T107" fmla="*/ 168 h 387"/>
                <a:gd name="T108" fmla="*/ 242 w 386"/>
                <a:gd name="T109" fmla="*/ 140 h 387"/>
                <a:gd name="T110" fmla="*/ 212 w 386"/>
                <a:gd name="T111" fmla="*/ 118 h 387"/>
                <a:gd name="T112" fmla="*/ 184 w 386"/>
                <a:gd name="T113" fmla="*/ 122 h 387"/>
                <a:gd name="T114" fmla="*/ 153 w 386"/>
                <a:gd name="T115" fmla="*/ 148 h 387"/>
                <a:gd name="T116" fmla="*/ 254 w 386"/>
                <a:gd name="T117" fmla="*/ 16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6" h="387">
                  <a:moveTo>
                    <a:pt x="194" y="0"/>
                  </a:moveTo>
                  <a:lnTo>
                    <a:pt x="194" y="0"/>
                  </a:lnTo>
                  <a:lnTo>
                    <a:pt x="209" y="0"/>
                  </a:lnTo>
                  <a:lnTo>
                    <a:pt x="222" y="2"/>
                  </a:lnTo>
                  <a:lnTo>
                    <a:pt x="237" y="5"/>
                  </a:lnTo>
                  <a:lnTo>
                    <a:pt x="250" y="9"/>
                  </a:lnTo>
                  <a:lnTo>
                    <a:pt x="264" y="14"/>
                  </a:lnTo>
                  <a:lnTo>
                    <a:pt x="277" y="19"/>
                  </a:lnTo>
                  <a:lnTo>
                    <a:pt x="289" y="25"/>
                  </a:lnTo>
                  <a:lnTo>
                    <a:pt x="300" y="34"/>
                  </a:lnTo>
                  <a:lnTo>
                    <a:pt x="300" y="34"/>
                  </a:lnTo>
                  <a:lnTo>
                    <a:pt x="294" y="32"/>
                  </a:lnTo>
                  <a:lnTo>
                    <a:pt x="285" y="32"/>
                  </a:lnTo>
                  <a:lnTo>
                    <a:pt x="267" y="35"/>
                  </a:lnTo>
                  <a:lnTo>
                    <a:pt x="249" y="40"/>
                  </a:lnTo>
                  <a:lnTo>
                    <a:pt x="231" y="50"/>
                  </a:lnTo>
                  <a:lnTo>
                    <a:pt x="231" y="50"/>
                  </a:lnTo>
                  <a:lnTo>
                    <a:pt x="217" y="57"/>
                  </a:lnTo>
                  <a:lnTo>
                    <a:pt x="217" y="57"/>
                  </a:lnTo>
                  <a:lnTo>
                    <a:pt x="204" y="57"/>
                  </a:lnTo>
                  <a:lnTo>
                    <a:pt x="192" y="57"/>
                  </a:lnTo>
                  <a:lnTo>
                    <a:pt x="181" y="59"/>
                  </a:lnTo>
                  <a:lnTo>
                    <a:pt x="167" y="60"/>
                  </a:lnTo>
                  <a:lnTo>
                    <a:pt x="156" y="63"/>
                  </a:lnTo>
                  <a:lnTo>
                    <a:pt x="144" y="68"/>
                  </a:lnTo>
                  <a:lnTo>
                    <a:pt x="133" y="73"/>
                  </a:lnTo>
                  <a:lnTo>
                    <a:pt x="123" y="80"/>
                  </a:lnTo>
                  <a:lnTo>
                    <a:pt x="113" y="87"/>
                  </a:lnTo>
                  <a:lnTo>
                    <a:pt x="104" y="97"/>
                  </a:lnTo>
                  <a:lnTo>
                    <a:pt x="96" y="105"/>
                  </a:lnTo>
                  <a:lnTo>
                    <a:pt x="88" y="117"/>
                  </a:lnTo>
                  <a:lnTo>
                    <a:pt x="81" y="128"/>
                  </a:lnTo>
                  <a:lnTo>
                    <a:pt x="76" y="141"/>
                  </a:lnTo>
                  <a:lnTo>
                    <a:pt x="71" y="155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80" y="158"/>
                  </a:lnTo>
                  <a:lnTo>
                    <a:pt x="90" y="148"/>
                  </a:lnTo>
                  <a:lnTo>
                    <a:pt x="113" y="130"/>
                  </a:lnTo>
                  <a:lnTo>
                    <a:pt x="136" y="113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41" y="120"/>
                  </a:lnTo>
                  <a:lnTo>
                    <a:pt x="121" y="141"/>
                  </a:lnTo>
                  <a:lnTo>
                    <a:pt x="103" y="163"/>
                  </a:lnTo>
                  <a:lnTo>
                    <a:pt x="85" y="186"/>
                  </a:lnTo>
                  <a:lnTo>
                    <a:pt x="85" y="186"/>
                  </a:lnTo>
                  <a:lnTo>
                    <a:pt x="68" y="211"/>
                  </a:lnTo>
                  <a:lnTo>
                    <a:pt x="55" y="234"/>
                  </a:lnTo>
                  <a:lnTo>
                    <a:pt x="48" y="248"/>
                  </a:lnTo>
                  <a:lnTo>
                    <a:pt x="43" y="261"/>
                  </a:lnTo>
                  <a:lnTo>
                    <a:pt x="41" y="276"/>
                  </a:lnTo>
                  <a:lnTo>
                    <a:pt x="40" y="291"/>
                  </a:lnTo>
                  <a:lnTo>
                    <a:pt x="40" y="291"/>
                  </a:lnTo>
                  <a:lnTo>
                    <a:pt x="40" y="304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35" y="302"/>
                  </a:lnTo>
                  <a:lnTo>
                    <a:pt x="26" y="289"/>
                  </a:lnTo>
                  <a:lnTo>
                    <a:pt x="18" y="274"/>
                  </a:lnTo>
                  <a:lnTo>
                    <a:pt x="12" y="259"/>
                  </a:lnTo>
                  <a:lnTo>
                    <a:pt x="7" y="244"/>
                  </a:lnTo>
                  <a:lnTo>
                    <a:pt x="3" y="228"/>
                  </a:lnTo>
                  <a:lnTo>
                    <a:pt x="2" y="211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2" y="175"/>
                  </a:lnTo>
                  <a:lnTo>
                    <a:pt x="5" y="155"/>
                  </a:lnTo>
                  <a:lnTo>
                    <a:pt x="8" y="136"/>
                  </a:lnTo>
                  <a:lnTo>
                    <a:pt x="15" y="118"/>
                  </a:lnTo>
                  <a:lnTo>
                    <a:pt x="23" y="102"/>
                  </a:lnTo>
                  <a:lnTo>
                    <a:pt x="33" y="85"/>
                  </a:lnTo>
                  <a:lnTo>
                    <a:pt x="45" y="70"/>
                  </a:lnTo>
                  <a:lnTo>
                    <a:pt x="56" y="57"/>
                  </a:lnTo>
                  <a:lnTo>
                    <a:pt x="71" y="45"/>
                  </a:lnTo>
                  <a:lnTo>
                    <a:pt x="86" y="34"/>
                  </a:lnTo>
                  <a:lnTo>
                    <a:pt x="101" y="24"/>
                  </a:lnTo>
                  <a:lnTo>
                    <a:pt x="118" y="15"/>
                  </a:lnTo>
                  <a:lnTo>
                    <a:pt x="136" y="9"/>
                  </a:lnTo>
                  <a:lnTo>
                    <a:pt x="154" y="4"/>
                  </a:lnTo>
                  <a:lnTo>
                    <a:pt x="174" y="2"/>
                  </a:lnTo>
                  <a:lnTo>
                    <a:pt x="194" y="0"/>
                  </a:lnTo>
                  <a:lnTo>
                    <a:pt x="194" y="0"/>
                  </a:lnTo>
                  <a:close/>
                  <a:moveTo>
                    <a:pt x="332" y="59"/>
                  </a:moveTo>
                  <a:lnTo>
                    <a:pt x="332" y="59"/>
                  </a:lnTo>
                  <a:lnTo>
                    <a:pt x="343" y="72"/>
                  </a:lnTo>
                  <a:lnTo>
                    <a:pt x="355" y="87"/>
                  </a:lnTo>
                  <a:lnTo>
                    <a:pt x="363" y="103"/>
                  </a:lnTo>
                  <a:lnTo>
                    <a:pt x="372" y="120"/>
                  </a:lnTo>
                  <a:lnTo>
                    <a:pt x="378" y="136"/>
                  </a:lnTo>
                  <a:lnTo>
                    <a:pt x="383" y="155"/>
                  </a:lnTo>
                  <a:lnTo>
                    <a:pt x="385" y="175"/>
                  </a:lnTo>
                  <a:lnTo>
                    <a:pt x="386" y="195"/>
                  </a:lnTo>
                  <a:lnTo>
                    <a:pt x="386" y="195"/>
                  </a:lnTo>
                  <a:lnTo>
                    <a:pt x="385" y="213"/>
                  </a:lnTo>
                  <a:lnTo>
                    <a:pt x="383" y="233"/>
                  </a:lnTo>
                  <a:lnTo>
                    <a:pt x="378" y="251"/>
                  </a:lnTo>
                  <a:lnTo>
                    <a:pt x="372" y="269"/>
                  </a:lnTo>
                  <a:lnTo>
                    <a:pt x="363" y="286"/>
                  </a:lnTo>
                  <a:lnTo>
                    <a:pt x="353" y="302"/>
                  </a:lnTo>
                  <a:lnTo>
                    <a:pt x="342" y="317"/>
                  </a:lnTo>
                  <a:lnTo>
                    <a:pt x="330" y="331"/>
                  </a:lnTo>
                  <a:lnTo>
                    <a:pt x="317" y="342"/>
                  </a:lnTo>
                  <a:lnTo>
                    <a:pt x="302" y="354"/>
                  </a:lnTo>
                  <a:lnTo>
                    <a:pt x="285" y="364"/>
                  </a:lnTo>
                  <a:lnTo>
                    <a:pt x="269" y="372"/>
                  </a:lnTo>
                  <a:lnTo>
                    <a:pt x="250" y="379"/>
                  </a:lnTo>
                  <a:lnTo>
                    <a:pt x="232" y="384"/>
                  </a:lnTo>
                  <a:lnTo>
                    <a:pt x="214" y="385"/>
                  </a:lnTo>
                  <a:lnTo>
                    <a:pt x="194" y="387"/>
                  </a:lnTo>
                  <a:lnTo>
                    <a:pt x="194" y="387"/>
                  </a:lnTo>
                  <a:lnTo>
                    <a:pt x="176" y="385"/>
                  </a:lnTo>
                  <a:lnTo>
                    <a:pt x="158" y="384"/>
                  </a:lnTo>
                  <a:lnTo>
                    <a:pt x="141" y="380"/>
                  </a:lnTo>
                  <a:lnTo>
                    <a:pt x="124" y="374"/>
                  </a:lnTo>
                  <a:lnTo>
                    <a:pt x="109" y="367"/>
                  </a:lnTo>
                  <a:lnTo>
                    <a:pt x="94" y="359"/>
                  </a:lnTo>
                  <a:lnTo>
                    <a:pt x="80" y="350"/>
                  </a:lnTo>
                  <a:lnTo>
                    <a:pt x="66" y="339"/>
                  </a:lnTo>
                  <a:lnTo>
                    <a:pt x="66" y="339"/>
                  </a:lnTo>
                  <a:lnTo>
                    <a:pt x="75" y="342"/>
                  </a:lnTo>
                  <a:lnTo>
                    <a:pt x="85" y="344"/>
                  </a:lnTo>
                  <a:lnTo>
                    <a:pt x="94" y="344"/>
                  </a:lnTo>
                  <a:lnTo>
                    <a:pt x="104" y="342"/>
                  </a:lnTo>
                  <a:lnTo>
                    <a:pt x="114" y="341"/>
                  </a:lnTo>
                  <a:lnTo>
                    <a:pt x="124" y="337"/>
                  </a:lnTo>
                  <a:lnTo>
                    <a:pt x="133" y="332"/>
                  </a:lnTo>
                  <a:lnTo>
                    <a:pt x="141" y="326"/>
                  </a:lnTo>
                  <a:lnTo>
                    <a:pt x="141" y="326"/>
                  </a:lnTo>
                  <a:lnTo>
                    <a:pt x="131" y="329"/>
                  </a:lnTo>
                  <a:lnTo>
                    <a:pt x="121" y="331"/>
                  </a:lnTo>
                  <a:lnTo>
                    <a:pt x="111" y="332"/>
                  </a:lnTo>
                  <a:lnTo>
                    <a:pt x="103" y="332"/>
                  </a:lnTo>
                  <a:lnTo>
                    <a:pt x="94" y="331"/>
                  </a:lnTo>
                  <a:lnTo>
                    <a:pt x="88" y="327"/>
                  </a:lnTo>
                  <a:lnTo>
                    <a:pt x="81" y="324"/>
                  </a:lnTo>
                  <a:lnTo>
                    <a:pt x="76" y="319"/>
                  </a:lnTo>
                  <a:lnTo>
                    <a:pt x="73" y="314"/>
                  </a:lnTo>
                  <a:lnTo>
                    <a:pt x="70" y="307"/>
                  </a:lnTo>
                  <a:lnTo>
                    <a:pt x="68" y="299"/>
                  </a:lnTo>
                  <a:lnTo>
                    <a:pt x="68" y="292"/>
                  </a:lnTo>
                  <a:lnTo>
                    <a:pt x="70" y="282"/>
                  </a:lnTo>
                  <a:lnTo>
                    <a:pt x="73" y="273"/>
                  </a:lnTo>
                  <a:lnTo>
                    <a:pt x="78" y="263"/>
                  </a:lnTo>
                  <a:lnTo>
                    <a:pt x="85" y="251"/>
                  </a:lnTo>
                  <a:lnTo>
                    <a:pt x="85" y="251"/>
                  </a:lnTo>
                  <a:lnTo>
                    <a:pt x="94" y="266"/>
                  </a:lnTo>
                  <a:lnTo>
                    <a:pt x="104" y="279"/>
                  </a:lnTo>
                  <a:lnTo>
                    <a:pt x="118" y="291"/>
                  </a:lnTo>
                  <a:lnTo>
                    <a:pt x="133" y="302"/>
                  </a:lnTo>
                  <a:lnTo>
                    <a:pt x="149" y="311"/>
                  </a:lnTo>
                  <a:lnTo>
                    <a:pt x="166" y="317"/>
                  </a:lnTo>
                  <a:lnTo>
                    <a:pt x="186" y="321"/>
                  </a:lnTo>
                  <a:lnTo>
                    <a:pt x="206" y="322"/>
                  </a:lnTo>
                  <a:lnTo>
                    <a:pt x="206" y="322"/>
                  </a:lnTo>
                  <a:lnTo>
                    <a:pt x="222" y="321"/>
                  </a:lnTo>
                  <a:lnTo>
                    <a:pt x="237" y="317"/>
                  </a:lnTo>
                  <a:lnTo>
                    <a:pt x="252" y="314"/>
                  </a:lnTo>
                  <a:lnTo>
                    <a:pt x="265" y="309"/>
                  </a:lnTo>
                  <a:lnTo>
                    <a:pt x="279" y="301"/>
                  </a:lnTo>
                  <a:lnTo>
                    <a:pt x="292" y="292"/>
                  </a:lnTo>
                  <a:lnTo>
                    <a:pt x="304" y="284"/>
                  </a:lnTo>
                  <a:lnTo>
                    <a:pt x="315" y="273"/>
                  </a:lnTo>
                  <a:lnTo>
                    <a:pt x="315" y="273"/>
                  </a:lnTo>
                  <a:lnTo>
                    <a:pt x="320" y="266"/>
                  </a:lnTo>
                  <a:lnTo>
                    <a:pt x="325" y="258"/>
                  </a:lnTo>
                  <a:lnTo>
                    <a:pt x="333" y="241"/>
                  </a:lnTo>
                  <a:lnTo>
                    <a:pt x="327" y="241"/>
                  </a:lnTo>
                  <a:lnTo>
                    <a:pt x="249" y="241"/>
                  </a:lnTo>
                  <a:lnTo>
                    <a:pt x="249" y="241"/>
                  </a:lnTo>
                  <a:lnTo>
                    <a:pt x="244" y="248"/>
                  </a:lnTo>
                  <a:lnTo>
                    <a:pt x="235" y="253"/>
                  </a:lnTo>
                  <a:lnTo>
                    <a:pt x="229" y="256"/>
                  </a:lnTo>
                  <a:lnTo>
                    <a:pt x="221" y="259"/>
                  </a:lnTo>
                  <a:lnTo>
                    <a:pt x="212" y="261"/>
                  </a:lnTo>
                  <a:lnTo>
                    <a:pt x="204" y="261"/>
                  </a:lnTo>
                  <a:lnTo>
                    <a:pt x="196" y="261"/>
                  </a:lnTo>
                  <a:lnTo>
                    <a:pt x="187" y="259"/>
                  </a:lnTo>
                  <a:lnTo>
                    <a:pt x="181" y="256"/>
                  </a:lnTo>
                  <a:lnTo>
                    <a:pt x="172" y="253"/>
                  </a:lnTo>
                  <a:lnTo>
                    <a:pt x="166" y="248"/>
                  </a:lnTo>
                  <a:lnTo>
                    <a:pt x="161" y="241"/>
                  </a:lnTo>
                  <a:lnTo>
                    <a:pt x="154" y="236"/>
                  </a:lnTo>
                  <a:lnTo>
                    <a:pt x="151" y="228"/>
                  </a:lnTo>
                  <a:lnTo>
                    <a:pt x="148" y="221"/>
                  </a:lnTo>
                  <a:lnTo>
                    <a:pt x="146" y="213"/>
                  </a:lnTo>
                  <a:lnTo>
                    <a:pt x="337" y="213"/>
                  </a:lnTo>
                  <a:lnTo>
                    <a:pt x="337" y="213"/>
                  </a:lnTo>
                  <a:lnTo>
                    <a:pt x="335" y="185"/>
                  </a:lnTo>
                  <a:lnTo>
                    <a:pt x="332" y="161"/>
                  </a:lnTo>
                  <a:lnTo>
                    <a:pt x="325" y="140"/>
                  </a:lnTo>
                  <a:lnTo>
                    <a:pt x="315" y="120"/>
                  </a:lnTo>
                  <a:lnTo>
                    <a:pt x="304" y="103"/>
                  </a:lnTo>
                  <a:lnTo>
                    <a:pt x="289" y="88"/>
                  </a:lnTo>
                  <a:lnTo>
                    <a:pt x="274" y="78"/>
                  </a:lnTo>
                  <a:lnTo>
                    <a:pt x="257" y="68"/>
                  </a:lnTo>
                  <a:lnTo>
                    <a:pt x="257" y="68"/>
                  </a:lnTo>
                  <a:lnTo>
                    <a:pt x="270" y="60"/>
                  </a:lnTo>
                  <a:lnTo>
                    <a:pt x="282" y="54"/>
                  </a:lnTo>
                  <a:lnTo>
                    <a:pt x="295" y="52"/>
                  </a:lnTo>
                  <a:lnTo>
                    <a:pt x="307" y="55"/>
                  </a:lnTo>
                  <a:lnTo>
                    <a:pt x="312" y="57"/>
                  </a:lnTo>
                  <a:lnTo>
                    <a:pt x="317" y="62"/>
                  </a:lnTo>
                  <a:lnTo>
                    <a:pt x="322" y="65"/>
                  </a:lnTo>
                  <a:lnTo>
                    <a:pt x="325" y="70"/>
                  </a:lnTo>
                  <a:lnTo>
                    <a:pt x="328" y="77"/>
                  </a:lnTo>
                  <a:lnTo>
                    <a:pt x="332" y="85"/>
                  </a:lnTo>
                  <a:lnTo>
                    <a:pt x="333" y="9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5" y="88"/>
                  </a:lnTo>
                  <a:lnTo>
                    <a:pt x="335" y="77"/>
                  </a:lnTo>
                  <a:lnTo>
                    <a:pt x="333" y="67"/>
                  </a:lnTo>
                  <a:lnTo>
                    <a:pt x="332" y="59"/>
                  </a:lnTo>
                  <a:lnTo>
                    <a:pt x="332" y="59"/>
                  </a:lnTo>
                  <a:close/>
                  <a:moveTo>
                    <a:pt x="254" y="168"/>
                  </a:moveTo>
                  <a:lnTo>
                    <a:pt x="254" y="168"/>
                  </a:lnTo>
                  <a:lnTo>
                    <a:pt x="252" y="158"/>
                  </a:lnTo>
                  <a:lnTo>
                    <a:pt x="249" y="148"/>
                  </a:lnTo>
                  <a:lnTo>
                    <a:pt x="242" y="140"/>
                  </a:lnTo>
                  <a:lnTo>
                    <a:pt x="235" y="133"/>
                  </a:lnTo>
                  <a:lnTo>
                    <a:pt x="229" y="127"/>
                  </a:lnTo>
                  <a:lnTo>
                    <a:pt x="221" y="122"/>
                  </a:lnTo>
                  <a:lnTo>
                    <a:pt x="212" y="118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194" y="118"/>
                  </a:lnTo>
                  <a:lnTo>
                    <a:pt x="184" y="122"/>
                  </a:lnTo>
                  <a:lnTo>
                    <a:pt x="174" y="127"/>
                  </a:lnTo>
                  <a:lnTo>
                    <a:pt x="166" y="133"/>
                  </a:lnTo>
                  <a:lnTo>
                    <a:pt x="159" y="140"/>
                  </a:lnTo>
                  <a:lnTo>
                    <a:pt x="153" y="148"/>
                  </a:lnTo>
                  <a:lnTo>
                    <a:pt x="149" y="158"/>
                  </a:lnTo>
                  <a:lnTo>
                    <a:pt x="146" y="168"/>
                  </a:lnTo>
                  <a:lnTo>
                    <a:pt x="254" y="168"/>
                  </a:lnTo>
                  <a:lnTo>
                    <a:pt x="254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797083" y="2968261"/>
            <a:ext cx="858838" cy="682626"/>
            <a:chOff x="3721100" y="3419475"/>
            <a:chExt cx="858838" cy="682626"/>
          </a:xfrm>
        </p:grpSpPr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4254500" y="3419475"/>
              <a:ext cx="325438" cy="495300"/>
            </a:xfrm>
            <a:custGeom>
              <a:avLst/>
              <a:gdLst>
                <a:gd name="T0" fmla="*/ 48 w 87"/>
                <a:gd name="T1" fmla="*/ 132 h 132"/>
                <a:gd name="T2" fmla="*/ 34 w 87"/>
                <a:gd name="T3" fmla="*/ 125 h 132"/>
                <a:gd name="T4" fmla="*/ 28 w 87"/>
                <a:gd name="T5" fmla="*/ 102 h 132"/>
                <a:gd name="T6" fmla="*/ 47 w 87"/>
                <a:gd name="T7" fmla="*/ 75 h 132"/>
                <a:gd name="T8" fmla="*/ 70 w 87"/>
                <a:gd name="T9" fmla="*/ 44 h 132"/>
                <a:gd name="T10" fmla="*/ 64 w 87"/>
                <a:gd name="T11" fmla="*/ 17 h 132"/>
                <a:gd name="T12" fmla="*/ 38 w 87"/>
                <a:gd name="T13" fmla="*/ 13 h 132"/>
                <a:gd name="T14" fmla="*/ 5 w 87"/>
                <a:gd name="T15" fmla="*/ 35 h 132"/>
                <a:gd name="T16" fmla="*/ 0 w 87"/>
                <a:gd name="T17" fmla="*/ 30 h 132"/>
                <a:gd name="T18" fmla="*/ 31 w 87"/>
                <a:gd name="T19" fmla="*/ 6 h 132"/>
                <a:gd name="T20" fmla="*/ 69 w 87"/>
                <a:gd name="T21" fmla="*/ 12 h 132"/>
                <a:gd name="T22" fmla="*/ 76 w 87"/>
                <a:gd name="T23" fmla="*/ 47 h 132"/>
                <a:gd name="T24" fmla="*/ 52 w 87"/>
                <a:gd name="T25" fmla="*/ 80 h 132"/>
                <a:gd name="T26" fmla="*/ 35 w 87"/>
                <a:gd name="T27" fmla="*/ 104 h 132"/>
                <a:gd name="T28" fmla="*/ 38 w 87"/>
                <a:gd name="T29" fmla="*/ 120 h 132"/>
                <a:gd name="T30" fmla="*/ 55 w 87"/>
                <a:gd name="T31" fmla="*/ 123 h 132"/>
                <a:gd name="T32" fmla="*/ 82 w 87"/>
                <a:gd name="T33" fmla="*/ 103 h 132"/>
                <a:gd name="T34" fmla="*/ 87 w 87"/>
                <a:gd name="T35" fmla="*/ 108 h 132"/>
                <a:gd name="T36" fmla="*/ 58 w 87"/>
                <a:gd name="T37" fmla="*/ 130 h 132"/>
                <a:gd name="T38" fmla="*/ 48 w 87"/>
                <a:gd name="T3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132">
                  <a:moveTo>
                    <a:pt x="48" y="132"/>
                  </a:moveTo>
                  <a:cubicBezTo>
                    <a:pt x="43" y="132"/>
                    <a:pt x="38" y="130"/>
                    <a:pt x="34" y="125"/>
                  </a:cubicBezTo>
                  <a:cubicBezTo>
                    <a:pt x="27" y="119"/>
                    <a:pt x="25" y="111"/>
                    <a:pt x="28" y="102"/>
                  </a:cubicBezTo>
                  <a:cubicBezTo>
                    <a:pt x="31" y="94"/>
                    <a:pt x="37" y="85"/>
                    <a:pt x="47" y="75"/>
                  </a:cubicBezTo>
                  <a:cubicBezTo>
                    <a:pt x="59" y="64"/>
                    <a:pt x="66" y="54"/>
                    <a:pt x="70" y="44"/>
                  </a:cubicBezTo>
                  <a:cubicBezTo>
                    <a:pt x="74" y="34"/>
                    <a:pt x="72" y="25"/>
                    <a:pt x="64" y="17"/>
                  </a:cubicBezTo>
                  <a:cubicBezTo>
                    <a:pt x="55" y="8"/>
                    <a:pt x="50" y="7"/>
                    <a:pt x="38" y="13"/>
                  </a:cubicBezTo>
                  <a:cubicBezTo>
                    <a:pt x="28" y="17"/>
                    <a:pt x="14" y="27"/>
                    <a:pt x="5" y="3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9" y="22"/>
                    <a:pt x="20" y="12"/>
                    <a:pt x="31" y="6"/>
                  </a:cubicBezTo>
                  <a:cubicBezTo>
                    <a:pt x="45" y="0"/>
                    <a:pt x="58" y="1"/>
                    <a:pt x="69" y="12"/>
                  </a:cubicBezTo>
                  <a:cubicBezTo>
                    <a:pt x="79" y="22"/>
                    <a:pt x="81" y="34"/>
                    <a:pt x="76" y="47"/>
                  </a:cubicBezTo>
                  <a:cubicBezTo>
                    <a:pt x="72" y="57"/>
                    <a:pt x="65" y="68"/>
                    <a:pt x="52" y="80"/>
                  </a:cubicBezTo>
                  <a:cubicBezTo>
                    <a:pt x="43" y="89"/>
                    <a:pt x="37" y="97"/>
                    <a:pt x="35" y="104"/>
                  </a:cubicBezTo>
                  <a:cubicBezTo>
                    <a:pt x="33" y="111"/>
                    <a:pt x="34" y="116"/>
                    <a:pt x="38" y="120"/>
                  </a:cubicBezTo>
                  <a:cubicBezTo>
                    <a:pt x="43" y="125"/>
                    <a:pt x="48" y="126"/>
                    <a:pt x="55" y="123"/>
                  </a:cubicBezTo>
                  <a:cubicBezTo>
                    <a:pt x="63" y="120"/>
                    <a:pt x="71" y="114"/>
                    <a:pt x="82" y="103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76" y="119"/>
                    <a:pt x="66" y="127"/>
                    <a:pt x="58" y="130"/>
                  </a:cubicBezTo>
                  <a:cubicBezTo>
                    <a:pt x="54" y="131"/>
                    <a:pt x="51" y="132"/>
                    <a:pt x="48" y="1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3721100" y="3652838"/>
              <a:ext cx="454025" cy="449263"/>
            </a:xfrm>
            <a:custGeom>
              <a:avLst/>
              <a:gdLst>
                <a:gd name="T0" fmla="*/ 37 w 121"/>
                <a:gd name="T1" fmla="*/ 0 h 120"/>
                <a:gd name="T2" fmla="*/ 24 w 121"/>
                <a:gd name="T3" fmla="*/ 13 h 120"/>
                <a:gd name="T4" fmla="*/ 24 w 121"/>
                <a:gd name="T5" fmla="*/ 97 h 120"/>
                <a:gd name="T6" fmla="*/ 108 w 121"/>
                <a:gd name="T7" fmla="*/ 97 h 120"/>
                <a:gd name="T8" fmla="*/ 121 w 121"/>
                <a:gd name="T9" fmla="*/ 84 h 120"/>
                <a:gd name="T10" fmla="*/ 37 w 121"/>
                <a:gd name="T1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20">
                  <a:moveTo>
                    <a:pt x="37" y="0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0" y="36"/>
                    <a:pt x="0" y="74"/>
                    <a:pt x="24" y="97"/>
                  </a:cubicBezTo>
                  <a:cubicBezTo>
                    <a:pt x="47" y="120"/>
                    <a:pt x="84" y="120"/>
                    <a:pt x="108" y="97"/>
                  </a:cubicBezTo>
                  <a:cubicBezTo>
                    <a:pt x="121" y="84"/>
                    <a:pt x="121" y="84"/>
                    <a:pt x="121" y="84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3894138" y="3494088"/>
              <a:ext cx="330200" cy="263525"/>
            </a:xfrm>
            <a:custGeom>
              <a:avLst/>
              <a:gdLst>
                <a:gd name="T0" fmla="*/ 49 w 88"/>
                <a:gd name="T1" fmla="*/ 42 h 70"/>
                <a:gd name="T2" fmla="*/ 59 w 88"/>
                <a:gd name="T3" fmla="*/ 32 h 70"/>
                <a:gd name="T4" fmla="*/ 77 w 88"/>
                <a:gd name="T5" fmla="*/ 29 h 70"/>
                <a:gd name="T6" fmla="*/ 88 w 88"/>
                <a:gd name="T7" fmla="*/ 18 h 70"/>
                <a:gd name="T8" fmla="*/ 10 w 88"/>
                <a:gd name="T9" fmla="*/ 23 h 70"/>
                <a:gd name="T10" fmla="*/ 0 w 88"/>
                <a:gd name="T11" fmla="*/ 33 h 70"/>
                <a:gd name="T12" fmla="*/ 36 w 88"/>
                <a:gd name="T13" fmla="*/ 70 h 70"/>
                <a:gd name="T14" fmla="*/ 46 w 88"/>
                <a:gd name="T15" fmla="*/ 60 h 70"/>
                <a:gd name="T16" fmla="*/ 49 w 88"/>
                <a:gd name="T1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70">
                  <a:moveTo>
                    <a:pt x="49" y="42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64" y="27"/>
                    <a:pt x="71" y="26"/>
                    <a:pt x="77" y="29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64" y="0"/>
                    <a:pt x="31" y="2"/>
                    <a:pt x="10" y="2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4" y="54"/>
                    <a:pt x="44" y="47"/>
                    <a:pt x="49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4054475" y="3603625"/>
              <a:ext cx="277813" cy="330200"/>
            </a:xfrm>
            <a:custGeom>
              <a:avLst/>
              <a:gdLst>
                <a:gd name="T0" fmla="*/ 51 w 74"/>
                <a:gd name="T1" fmla="*/ 0 h 88"/>
                <a:gd name="T2" fmla="*/ 40 w 74"/>
                <a:gd name="T3" fmla="*/ 11 h 88"/>
                <a:gd name="T4" fmla="*/ 37 w 74"/>
                <a:gd name="T5" fmla="*/ 27 h 88"/>
                <a:gd name="T6" fmla="*/ 27 w 74"/>
                <a:gd name="T7" fmla="*/ 37 h 88"/>
                <a:gd name="T8" fmla="*/ 10 w 74"/>
                <a:gd name="T9" fmla="*/ 41 h 88"/>
                <a:gd name="T10" fmla="*/ 0 w 74"/>
                <a:gd name="T11" fmla="*/ 51 h 88"/>
                <a:gd name="T12" fmla="*/ 37 w 74"/>
                <a:gd name="T13" fmla="*/ 88 h 88"/>
                <a:gd name="T14" fmla="*/ 47 w 74"/>
                <a:gd name="T15" fmla="*/ 78 h 88"/>
                <a:gd name="T16" fmla="*/ 51 w 74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8">
                  <a:moveTo>
                    <a:pt x="51" y="0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7"/>
                    <a:pt x="41" y="23"/>
                    <a:pt x="37" y="2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2" y="42"/>
                    <a:pt x="16" y="43"/>
                    <a:pt x="10" y="4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74" y="51"/>
                    <a:pt x="74" y="29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4078288" y="3629025"/>
              <a:ext cx="111125" cy="98425"/>
            </a:xfrm>
            <a:custGeom>
              <a:avLst/>
              <a:gdLst>
                <a:gd name="T0" fmla="*/ 28 w 30"/>
                <a:gd name="T1" fmla="*/ 14 h 26"/>
                <a:gd name="T2" fmla="*/ 14 w 30"/>
                <a:gd name="T3" fmla="*/ 24 h 26"/>
                <a:gd name="T4" fmla="*/ 10 w 30"/>
                <a:gd name="T5" fmla="*/ 26 h 26"/>
                <a:gd name="T6" fmla="*/ 5 w 30"/>
                <a:gd name="T7" fmla="*/ 24 h 26"/>
                <a:gd name="T8" fmla="*/ 3 w 30"/>
                <a:gd name="T9" fmla="*/ 21 h 26"/>
                <a:gd name="T10" fmla="*/ 3 w 30"/>
                <a:gd name="T11" fmla="*/ 12 h 26"/>
                <a:gd name="T12" fmla="*/ 13 w 30"/>
                <a:gd name="T13" fmla="*/ 2 h 26"/>
                <a:gd name="T14" fmla="*/ 17 w 30"/>
                <a:gd name="T15" fmla="*/ 0 h 26"/>
                <a:gd name="T16" fmla="*/ 22 w 30"/>
                <a:gd name="T17" fmla="*/ 2 h 26"/>
                <a:gd name="T18" fmla="*/ 24 w 30"/>
                <a:gd name="T19" fmla="*/ 5 h 26"/>
                <a:gd name="T20" fmla="*/ 26 w 30"/>
                <a:gd name="T21" fmla="*/ 10 h 26"/>
                <a:gd name="T22" fmla="*/ 28 w 30"/>
                <a:gd name="T2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6">
                  <a:moveTo>
                    <a:pt x="28" y="14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13" y="25"/>
                    <a:pt x="12" y="26"/>
                    <a:pt x="10" y="26"/>
                  </a:cubicBezTo>
                  <a:cubicBezTo>
                    <a:pt x="8" y="26"/>
                    <a:pt x="7" y="25"/>
                    <a:pt x="5" y="24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19"/>
                    <a:pt x="0" y="15"/>
                    <a:pt x="3" y="1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19" y="0"/>
                    <a:pt x="21" y="1"/>
                    <a:pt x="22" y="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6"/>
                    <a:pt x="26" y="8"/>
                    <a:pt x="26" y="10"/>
                  </a:cubicBezTo>
                  <a:cubicBezTo>
                    <a:pt x="26" y="11"/>
                    <a:pt x="30" y="13"/>
                    <a:pt x="28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3" name="矩形 5"/>
          <p:cNvSpPr/>
          <p:nvPr/>
        </p:nvSpPr>
        <p:spPr>
          <a:xfrm>
            <a:off x="2673871" y="53127"/>
            <a:ext cx="94129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Порядок выполнения </a:t>
            </a:r>
            <a:b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научного исследования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D:\2012\KuzGTU_MMF\KuzGTU_panoramma_2010 copy.png">
            <a:extLst>
              <a:ext uri="{FF2B5EF4-FFF2-40B4-BE49-F238E27FC236}">
                <a16:creationId xmlns:a16="http://schemas.microsoft.com/office/drawing/2014/main" id="{8DAAA262-9E03-5280-43EC-3D223995C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105149" y="458033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5112E08-7AD4-D7E7-D43A-C77C54B9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" y="140187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0F884A6-B38B-56EA-B900-4560BA978CD3}"/>
              </a:ext>
            </a:extLst>
          </p:cNvPr>
          <p:cNvCxnSpPr/>
          <p:nvPr/>
        </p:nvCxnSpPr>
        <p:spPr>
          <a:xfrm>
            <a:off x="215900" y="1192903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7756" y="1130345"/>
            <a:ext cx="11738344" cy="514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актуальной темы исследования ( совместно с научным руководителем)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целей, задач исследования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объекта, предмета исследования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методологии для проведения исследования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плана работ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и анализ литературных источников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плана проведения экспериментальной части исследования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экспериментальной работы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текста, результатов исследования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диссертации на конференциях, внедрение в практику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защита диссертации на заседании кафедры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Исправление замечаний, доработка текста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диссертационной работы в рамках итоговой аттестации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79975" y="6429112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31040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7078088" y="2910949"/>
            <a:ext cx="794570" cy="796136"/>
            <a:chOff x="587376" y="4324350"/>
            <a:chExt cx="806450" cy="808038"/>
          </a:xfrm>
          <a:solidFill>
            <a:schemeClr val="bg1"/>
          </a:solidFill>
        </p:grpSpPr>
        <p:sp>
          <p:nvSpPr>
            <p:cNvPr id="54" name="Freeform 51"/>
            <p:cNvSpPr>
              <a:spLocks noEditPoints="1"/>
            </p:cNvSpPr>
            <p:nvPr/>
          </p:nvSpPr>
          <p:spPr bwMode="auto">
            <a:xfrm>
              <a:off x="587376" y="4324350"/>
              <a:ext cx="806450" cy="808038"/>
            </a:xfrm>
            <a:custGeom>
              <a:avLst/>
              <a:gdLst>
                <a:gd name="T0" fmla="*/ 279 w 508"/>
                <a:gd name="T1" fmla="*/ 2 h 509"/>
                <a:gd name="T2" fmla="*/ 352 w 508"/>
                <a:gd name="T3" fmla="*/ 20 h 509"/>
                <a:gd name="T4" fmla="*/ 415 w 508"/>
                <a:gd name="T5" fmla="*/ 58 h 509"/>
                <a:gd name="T6" fmla="*/ 465 w 508"/>
                <a:gd name="T7" fmla="*/ 113 h 509"/>
                <a:gd name="T8" fmla="*/ 496 w 508"/>
                <a:gd name="T9" fmla="*/ 179 h 509"/>
                <a:gd name="T10" fmla="*/ 508 w 508"/>
                <a:gd name="T11" fmla="*/ 256 h 509"/>
                <a:gd name="T12" fmla="*/ 503 w 508"/>
                <a:gd name="T13" fmla="*/ 305 h 509"/>
                <a:gd name="T14" fmla="*/ 476 w 508"/>
                <a:gd name="T15" fmla="*/ 375 h 509"/>
                <a:gd name="T16" fmla="*/ 433 w 508"/>
                <a:gd name="T17" fmla="*/ 435 h 509"/>
                <a:gd name="T18" fmla="*/ 375 w 508"/>
                <a:gd name="T19" fmla="*/ 478 h 509"/>
                <a:gd name="T20" fmla="*/ 304 w 508"/>
                <a:gd name="T21" fmla="*/ 503 h 509"/>
                <a:gd name="T22" fmla="*/ 254 w 508"/>
                <a:gd name="T23" fmla="*/ 509 h 509"/>
                <a:gd name="T24" fmla="*/ 178 w 508"/>
                <a:gd name="T25" fmla="*/ 498 h 509"/>
                <a:gd name="T26" fmla="*/ 111 w 508"/>
                <a:gd name="T27" fmla="*/ 465 h 509"/>
                <a:gd name="T28" fmla="*/ 58 w 508"/>
                <a:gd name="T29" fmla="*/ 416 h 509"/>
                <a:gd name="T30" fmla="*/ 20 w 508"/>
                <a:gd name="T31" fmla="*/ 353 h 509"/>
                <a:gd name="T32" fmla="*/ 0 w 508"/>
                <a:gd name="T33" fmla="*/ 280 h 509"/>
                <a:gd name="T34" fmla="*/ 0 w 508"/>
                <a:gd name="T35" fmla="*/ 229 h 509"/>
                <a:gd name="T36" fmla="*/ 20 w 508"/>
                <a:gd name="T37" fmla="*/ 156 h 509"/>
                <a:gd name="T38" fmla="*/ 58 w 508"/>
                <a:gd name="T39" fmla="*/ 93 h 509"/>
                <a:gd name="T40" fmla="*/ 111 w 508"/>
                <a:gd name="T41" fmla="*/ 45 h 509"/>
                <a:gd name="T42" fmla="*/ 178 w 508"/>
                <a:gd name="T43" fmla="*/ 12 h 509"/>
                <a:gd name="T44" fmla="*/ 254 w 508"/>
                <a:gd name="T45" fmla="*/ 0 h 509"/>
                <a:gd name="T46" fmla="*/ 254 w 508"/>
                <a:gd name="T47" fmla="*/ 30 h 509"/>
                <a:gd name="T48" fmla="*/ 320 w 508"/>
                <a:gd name="T49" fmla="*/ 40 h 509"/>
                <a:gd name="T50" fmla="*/ 378 w 508"/>
                <a:gd name="T51" fmla="*/ 68 h 509"/>
                <a:gd name="T52" fmla="*/ 427 w 508"/>
                <a:gd name="T53" fmla="*/ 111 h 509"/>
                <a:gd name="T54" fmla="*/ 460 w 508"/>
                <a:gd name="T55" fmla="*/ 168 h 509"/>
                <a:gd name="T56" fmla="*/ 476 w 508"/>
                <a:gd name="T57" fmla="*/ 232 h 509"/>
                <a:gd name="T58" fmla="*/ 476 w 508"/>
                <a:gd name="T59" fmla="*/ 277 h 509"/>
                <a:gd name="T60" fmla="*/ 460 w 508"/>
                <a:gd name="T61" fmla="*/ 342 h 509"/>
                <a:gd name="T62" fmla="*/ 427 w 508"/>
                <a:gd name="T63" fmla="*/ 398 h 509"/>
                <a:gd name="T64" fmla="*/ 378 w 508"/>
                <a:gd name="T65" fmla="*/ 441 h 509"/>
                <a:gd name="T66" fmla="*/ 320 w 508"/>
                <a:gd name="T67" fmla="*/ 470 h 509"/>
                <a:gd name="T68" fmla="*/ 254 w 508"/>
                <a:gd name="T69" fmla="*/ 480 h 509"/>
                <a:gd name="T70" fmla="*/ 208 w 508"/>
                <a:gd name="T71" fmla="*/ 475 h 509"/>
                <a:gd name="T72" fmla="*/ 146 w 508"/>
                <a:gd name="T73" fmla="*/ 451 h 509"/>
                <a:gd name="T74" fmla="*/ 95 w 508"/>
                <a:gd name="T75" fmla="*/ 413 h 509"/>
                <a:gd name="T76" fmla="*/ 57 w 508"/>
                <a:gd name="T77" fmla="*/ 362 h 509"/>
                <a:gd name="T78" fmla="*/ 33 w 508"/>
                <a:gd name="T79" fmla="*/ 300 h 509"/>
                <a:gd name="T80" fmla="*/ 28 w 508"/>
                <a:gd name="T81" fmla="*/ 256 h 509"/>
                <a:gd name="T82" fmla="*/ 38 w 508"/>
                <a:gd name="T83" fmla="*/ 188 h 509"/>
                <a:gd name="T84" fmla="*/ 67 w 508"/>
                <a:gd name="T85" fmla="*/ 129 h 509"/>
                <a:gd name="T86" fmla="*/ 111 w 508"/>
                <a:gd name="T87" fmla="*/ 81 h 509"/>
                <a:gd name="T88" fmla="*/ 166 w 508"/>
                <a:gd name="T89" fmla="*/ 48 h 509"/>
                <a:gd name="T90" fmla="*/ 231 w 508"/>
                <a:gd name="T91" fmla="*/ 32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8" h="509">
                  <a:moveTo>
                    <a:pt x="254" y="0"/>
                  </a:moveTo>
                  <a:lnTo>
                    <a:pt x="254" y="0"/>
                  </a:lnTo>
                  <a:lnTo>
                    <a:pt x="279" y="2"/>
                  </a:lnTo>
                  <a:lnTo>
                    <a:pt x="304" y="7"/>
                  </a:lnTo>
                  <a:lnTo>
                    <a:pt x="329" y="12"/>
                  </a:lnTo>
                  <a:lnTo>
                    <a:pt x="352" y="20"/>
                  </a:lnTo>
                  <a:lnTo>
                    <a:pt x="375" y="32"/>
                  </a:lnTo>
                  <a:lnTo>
                    <a:pt x="395" y="45"/>
                  </a:lnTo>
                  <a:lnTo>
                    <a:pt x="415" y="58"/>
                  </a:lnTo>
                  <a:lnTo>
                    <a:pt x="433" y="75"/>
                  </a:lnTo>
                  <a:lnTo>
                    <a:pt x="450" y="93"/>
                  </a:lnTo>
                  <a:lnTo>
                    <a:pt x="465" y="113"/>
                  </a:lnTo>
                  <a:lnTo>
                    <a:pt x="476" y="134"/>
                  </a:lnTo>
                  <a:lnTo>
                    <a:pt x="488" y="156"/>
                  </a:lnTo>
                  <a:lnTo>
                    <a:pt x="496" y="179"/>
                  </a:lnTo>
                  <a:lnTo>
                    <a:pt x="503" y="204"/>
                  </a:lnTo>
                  <a:lnTo>
                    <a:pt x="506" y="22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06" y="280"/>
                  </a:lnTo>
                  <a:lnTo>
                    <a:pt x="503" y="305"/>
                  </a:lnTo>
                  <a:lnTo>
                    <a:pt x="496" y="330"/>
                  </a:lnTo>
                  <a:lnTo>
                    <a:pt x="488" y="353"/>
                  </a:lnTo>
                  <a:lnTo>
                    <a:pt x="476" y="375"/>
                  </a:lnTo>
                  <a:lnTo>
                    <a:pt x="465" y="397"/>
                  </a:lnTo>
                  <a:lnTo>
                    <a:pt x="450" y="416"/>
                  </a:lnTo>
                  <a:lnTo>
                    <a:pt x="433" y="435"/>
                  </a:lnTo>
                  <a:lnTo>
                    <a:pt x="415" y="451"/>
                  </a:lnTo>
                  <a:lnTo>
                    <a:pt x="395" y="465"/>
                  </a:lnTo>
                  <a:lnTo>
                    <a:pt x="375" y="478"/>
                  </a:lnTo>
                  <a:lnTo>
                    <a:pt x="352" y="489"/>
                  </a:lnTo>
                  <a:lnTo>
                    <a:pt x="329" y="498"/>
                  </a:lnTo>
                  <a:lnTo>
                    <a:pt x="304" y="503"/>
                  </a:lnTo>
                  <a:lnTo>
                    <a:pt x="279" y="508"/>
                  </a:lnTo>
                  <a:lnTo>
                    <a:pt x="254" y="509"/>
                  </a:lnTo>
                  <a:lnTo>
                    <a:pt x="254" y="509"/>
                  </a:lnTo>
                  <a:lnTo>
                    <a:pt x="227" y="508"/>
                  </a:lnTo>
                  <a:lnTo>
                    <a:pt x="203" y="503"/>
                  </a:lnTo>
                  <a:lnTo>
                    <a:pt x="178" y="498"/>
                  </a:lnTo>
                  <a:lnTo>
                    <a:pt x="154" y="489"/>
                  </a:lnTo>
                  <a:lnTo>
                    <a:pt x="133" y="478"/>
                  </a:lnTo>
                  <a:lnTo>
                    <a:pt x="111" y="465"/>
                  </a:lnTo>
                  <a:lnTo>
                    <a:pt x="91" y="451"/>
                  </a:lnTo>
                  <a:lnTo>
                    <a:pt x="73" y="435"/>
                  </a:lnTo>
                  <a:lnTo>
                    <a:pt x="58" y="416"/>
                  </a:lnTo>
                  <a:lnTo>
                    <a:pt x="43" y="397"/>
                  </a:lnTo>
                  <a:lnTo>
                    <a:pt x="30" y="375"/>
                  </a:lnTo>
                  <a:lnTo>
                    <a:pt x="20" y="353"/>
                  </a:lnTo>
                  <a:lnTo>
                    <a:pt x="10" y="330"/>
                  </a:lnTo>
                  <a:lnTo>
                    <a:pt x="5" y="305"/>
                  </a:lnTo>
                  <a:lnTo>
                    <a:pt x="0" y="28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29"/>
                  </a:lnTo>
                  <a:lnTo>
                    <a:pt x="5" y="204"/>
                  </a:lnTo>
                  <a:lnTo>
                    <a:pt x="10" y="179"/>
                  </a:lnTo>
                  <a:lnTo>
                    <a:pt x="20" y="156"/>
                  </a:lnTo>
                  <a:lnTo>
                    <a:pt x="30" y="134"/>
                  </a:lnTo>
                  <a:lnTo>
                    <a:pt x="43" y="113"/>
                  </a:lnTo>
                  <a:lnTo>
                    <a:pt x="58" y="93"/>
                  </a:lnTo>
                  <a:lnTo>
                    <a:pt x="73" y="75"/>
                  </a:lnTo>
                  <a:lnTo>
                    <a:pt x="91" y="58"/>
                  </a:lnTo>
                  <a:lnTo>
                    <a:pt x="111" y="45"/>
                  </a:lnTo>
                  <a:lnTo>
                    <a:pt x="133" y="32"/>
                  </a:lnTo>
                  <a:lnTo>
                    <a:pt x="154" y="20"/>
                  </a:lnTo>
                  <a:lnTo>
                    <a:pt x="178" y="12"/>
                  </a:lnTo>
                  <a:lnTo>
                    <a:pt x="203" y="7"/>
                  </a:lnTo>
                  <a:lnTo>
                    <a:pt x="227" y="2"/>
                  </a:lnTo>
                  <a:lnTo>
                    <a:pt x="254" y="0"/>
                  </a:lnTo>
                  <a:lnTo>
                    <a:pt x="254" y="0"/>
                  </a:lnTo>
                  <a:close/>
                  <a:moveTo>
                    <a:pt x="254" y="30"/>
                  </a:moveTo>
                  <a:lnTo>
                    <a:pt x="254" y="30"/>
                  </a:lnTo>
                  <a:lnTo>
                    <a:pt x="276" y="32"/>
                  </a:lnTo>
                  <a:lnTo>
                    <a:pt x="299" y="35"/>
                  </a:lnTo>
                  <a:lnTo>
                    <a:pt x="320" y="40"/>
                  </a:lnTo>
                  <a:lnTo>
                    <a:pt x="340" y="48"/>
                  </a:lnTo>
                  <a:lnTo>
                    <a:pt x="360" y="58"/>
                  </a:lnTo>
                  <a:lnTo>
                    <a:pt x="378" y="68"/>
                  </a:lnTo>
                  <a:lnTo>
                    <a:pt x="397" y="81"/>
                  </a:lnTo>
                  <a:lnTo>
                    <a:pt x="412" y="96"/>
                  </a:lnTo>
                  <a:lnTo>
                    <a:pt x="427" y="111"/>
                  </a:lnTo>
                  <a:lnTo>
                    <a:pt x="440" y="129"/>
                  </a:lnTo>
                  <a:lnTo>
                    <a:pt x="451" y="148"/>
                  </a:lnTo>
                  <a:lnTo>
                    <a:pt x="460" y="168"/>
                  </a:lnTo>
                  <a:lnTo>
                    <a:pt x="468" y="188"/>
                  </a:lnTo>
                  <a:lnTo>
                    <a:pt x="473" y="209"/>
                  </a:lnTo>
                  <a:lnTo>
                    <a:pt x="476" y="232"/>
                  </a:lnTo>
                  <a:lnTo>
                    <a:pt x="478" y="256"/>
                  </a:lnTo>
                  <a:lnTo>
                    <a:pt x="478" y="256"/>
                  </a:lnTo>
                  <a:lnTo>
                    <a:pt x="476" y="277"/>
                  </a:lnTo>
                  <a:lnTo>
                    <a:pt x="473" y="300"/>
                  </a:lnTo>
                  <a:lnTo>
                    <a:pt x="468" y="322"/>
                  </a:lnTo>
                  <a:lnTo>
                    <a:pt x="460" y="342"/>
                  </a:lnTo>
                  <a:lnTo>
                    <a:pt x="451" y="362"/>
                  </a:lnTo>
                  <a:lnTo>
                    <a:pt x="440" y="380"/>
                  </a:lnTo>
                  <a:lnTo>
                    <a:pt x="427" y="398"/>
                  </a:lnTo>
                  <a:lnTo>
                    <a:pt x="412" y="413"/>
                  </a:lnTo>
                  <a:lnTo>
                    <a:pt x="397" y="428"/>
                  </a:lnTo>
                  <a:lnTo>
                    <a:pt x="378" y="441"/>
                  </a:lnTo>
                  <a:lnTo>
                    <a:pt x="360" y="451"/>
                  </a:lnTo>
                  <a:lnTo>
                    <a:pt x="340" y="461"/>
                  </a:lnTo>
                  <a:lnTo>
                    <a:pt x="320" y="470"/>
                  </a:lnTo>
                  <a:lnTo>
                    <a:pt x="299" y="475"/>
                  </a:lnTo>
                  <a:lnTo>
                    <a:pt x="276" y="478"/>
                  </a:lnTo>
                  <a:lnTo>
                    <a:pt x="254" y="480"/>
                  </a:lnTo>
                  <a:lnTo>
                    <a:pt x="254" y="480"/>
                  </a:lnTo>
                  <a:lnTo>
                    <a:pt x="231" y="478"/>
                  </a:lnTo>
                  <a:lnTo>
                    <a:pt x="208" y="475"/>
                  </a:lnTo>
                  <a:lnTo>
                    <a:pt x="186" y="470"/>
                  </a:lnTo>
                  <a:lnTo>
                    <a:pt x="166" y="461"/>
                  </a:lnTo>
                  <a:lnTo>
                    <a:pt x="146" y="451"/>
                  </a:lnTo>
                  <a:lnTo>
                    <a:pt x="128" y="441"/>
                  </a:lnTo>
                  <a:lnTo>
                    <a:pt x="111" y="428"/>
                  </a:lnTo>
                  <a:lnTo>
                    <a:pt x="95" y="413"/>
                  </a:lnTo>
                  <a:lnTo>
                    <a:pt x="80" y="398"/>
                  </a:lnTo>
                  <a:lnTo>
                    <a:pt x="67" y="380"/>
                  </a:lnTo>
                  <a:lnTo>
                    <a:pt x="57" y="362"/>
                  </a:lnTo>
                  <a:lnTo>
                    <a:pt x="47" y="342"/>
                  </a:lnTo>
                  <a:lnTo>
                    <a:pt x="38" y="322"/>
                  </a:lnTo>
                  <a:lnTo>
                    <a:pt x="33" y="300"/>
                  </a:lnTo>
                  <a:lnTo>
                    <a:pt x="30" y="277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0" y="232"/>
                  </a:lnTo>
                  <a:lnTo>
                    <a:pt x="33" y="209"/>
                  </a:lnTo>
                  <a:lnTo>
                    <a:pt x="38" y="188"/>
                  </a:lnTo>
                  <a:lnTo>
                    <a:pt x="47" y="168"/>
                  </a:lnTo>
                  <a:lnTo>
                    <a:pt x="57" y="148"/>
                  </a:lnTo>
                  <a:lnTo>
                    <a:pt x="67" y="129"/>
                  </a:lnTo>
                  <a:lnTo>
                    <a:pt x="80" y="111"/>
                  </a:lnTo>
                  <a:lnTo>
                    <a:pt x="95" y="96"/>
                  </a:lnTo>
                  <a:lnTo>
                    <a:pt x="111" y="81"/>
                  </a:lnTo>
                  <a:lnTo>
                    <a:pt x="128" y="68"/>
                  </a:lnTo>
                  <a:lnTo>
                    <a:pt x="146" y="58"/>
                  </a:lnTo>
                  <a:lnTo>
                    <a:pt x="166" y="48"/>
                  </a:lnTo>
                  <a:lnTo>
                    <a:pt x="186" y="40"/>
                  </a:lnTo>
                  <a:lnTo>
                    <a:pt x="208" y="35"/>
                  </a:lnTo>
                  <a:lnTo>
                    <a:pt x="231" y="32"/>
                  </a:lnTo>
                  <a:lnTo>
                    <a:pt x="254" y="30"/>
                  </a:lnTo>
                  <a:lnTo>
                    <a:pt x="25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2"/>
            <p:cNvSpPr>
              <a:spLocks noEditPoints="1"/>
            </p:cNvSpPr>
            <p:nvPr/>
          </p:nvSpPr>
          <p:spPr bwMode="auto">
            <a:xfrm>
              <a:off x="682626" y="4421188"/>
              <a:ext cx="612775" cy="614363"/>
            </a:xfrm>
            <a:custGeom>
              <a:avLst/>
              <a:gdLst>
                <a:gd name="T0" fmla="*/ 222 w 386"/>
                <a:gd name="T1" fmla="*/ 2 h 387"/>
                <a:gd name="T2" fmla="*/ 277 w 386"/>
                <a:gd name="T3" fmla="*/ 19 h 387"/>
                <a:gd name="T4" fmla="*/ 294 w 386"/>
                <a:gd name="T5" fmla="*/ 32 h 387"/>
                <a:gd name="T6" fmla="*/ 231 w 386"/>
                <a:gd name="T7" fmla="*/ 50 h 387"/>
                <a:gd name="T8" fmla="*/ 204 w 386"/>
                <a:gd name="T9" fmla="*/ 57 h 387"/>
                <a:gd name="T10" fmla="*/ 156 w 386"/>
                <a:gd name="T11" fmla="*/ 63 h 387"/>
                <a:gd name="T12" fmla="*/ 113 w 386"/>
                <a:gd name="T13" fmla="*/ 87 h 387"/>
                <a:gd name="T14" fmla="*/ 81 w 386"/>
                <a:gd name="T15" fmla="*/ 128 h 387"/>
                <a:gd name="T16" fmla="*/ 70 w 386"/>
                <a:gd name="T17" fmla="*/ 170 h 387"/>
                <a:gd name="T18" fmla="*/ 136 w 386"/>
                <a:gd name="T19" fmla="*/ 113 h 387"/>
                <a:gd name="T20" fmla="*/ 121 w 386"/>
                <a:gd name="T21" fmla="*/ 141 h 387"/>
                <a:gd name="T22" fmla="*/ 68 w 386"/>
                <a:gd name="T23" fmla="*/ 211 h 387"/>
                <a:gd name="T24" fmla="*/ 41 w 386"/>
                <a:gd name="T25" fmla="*/ 276 h 387"/>
                <a:gd name="T26" fmla="*/ 45 w 386"/>
                <a:gd name="T27" fmla="*/ 316 h 387"/>
                <a:gd name="T28" fmla="*/ 18 w 386"/>
                <a:gd name="T29" fmla="*/ 274 h 387"/>
                <a:gd name="T30" fmla="*/ 2 w 386"/>
                <a:gd name="T31" fmla="*/ 211 h 387"/>
                <a:gd name="T32" fmla="*/ 5 w 386"/>
                <a:gd name="T33" fmla="*/ 155 h 387"/>
                <a:gd name="T34" fmla="*/ 33 w 386"/>
                <a:gd name="T35" fmla="*/ 85 h 387"/>
                <a:gd name="T36" fmla="*/ 86 w 386"/>
                <a:gd name="T37" fmla="*/ 34 h 387"/>
                <a:gd name="T38" fmla="*/ 154 w 386"/>
                <a:gd name="T39" fmla="*/ 4 h 387"/>
                <a:gd name="T40" fmla="*/ 332 w 386"/>
                <a:gd name="T41" fmla="*/ 59 h 387"/>
                <a:gd name="T42" fmla="*/ 363 w 386"/>
                <a:gd name="T43" fmla="*/ 103 h 387"/>
                <a:gd name="T44" fmla="*/ 385 w 386"/>
                <a:gd name="T45" fmla="*/ 175 h 387"/>
                <a:gd name="T46" fmla="*/ 383 w 386"/>
                <a:gd name="T47" fmla="*/ 233 h 387"/>
                <a:gd name="T48" fmla="*/ 353 w 386"/>
                <a:gd name="T49" fmla="*/ 302 h 387"/>
                <a:gd name="T50" fmla="*/ 302 w 386"/>
                <a:gd name="T51" fmla="*/ 354 h 387"/>
                <a:gd name="T52" fmla="*/ 232 w 386"/>
                <a:gd name="T53" fmla="*/ 384 h 387"/>
                <a:gd name="T54" fmla="*/ 176 w 386"/>
                <a:gd name="T55" fmla="*/ 385 h 387"/>
                <a:gd name="T56" fmla="*/ 109 w 386"/>
                <a:gd name="T57" fmla="*/ 367 h 387"/>
                <a:gd name="T58" fmla="*/ 66 w 386"/>
                <a:gd name="T59" fmla="*/ 339 h 387"/>
                <a:gd name="T60" fmla="*/ 104 w 386"/>
                <a:gd name="T61" fmla="*/ 342 h 387"/>
                <a:gd name="T62" fmla="*/ 141 w 386"/>
                <a:gd name="T63" fmla="*/ 326 h 387"/>
                <a:gd name="T64" fmla="*/ 111 w 386"/>
                <a:gd name="T65" fmla="*/ 332 h 387"/>
                <a:gd name="T66" fmla="*/ 81 w 386"/>
                <a:gd name="T67" fmla="*/ 324 h 387"/>
                <a:gd name="T68" fmla="*/ 68 w 386"/>
                <a:gd name="T69" fmla="*/ 299 h 387"/>
                <a:gd name="T70" fmla="*/ 78 w 386"/>
                <a:gd name="T71" fmla="*/ 263 h 387"/>
                <a:gd name="T72" fmla="*/ 104 w 386"/>
                <a:gd name="T73" fmla="*/ 279 h 387"/>
                <a:gd name="T74" fmla="*/ 166 w 386"/>
                <a:gd name="T75" fmla="*/ 317 h 387"/>
                <a:gd name="T76" fmla="*/ 222 w 386"/>
                <a:gd name="T77" fmla="*/ 321 h 387"/>
                <a:gd name="T78" fmla="*/ 279 w 386"/>
                <a:gd name="T79" fmla="*/ 301 h 387"/>
                <a:gd name="T80" fmla="*/ 315 w 386"/>
                <a:gd name="T81" fmla="*/ 273 h 387"/>
                <a:gd name="T82" fmla="*/ 327 w 386"/>
                <a:gd name="T83" fmla="*/ 241 h 387"/>
                <a:gd name="T84" fmla="*/ 235 w 386"/>
                <a:gd name="T85" fmla="*/ 253 h 387"/>
                <a:gd name="T86" fmla="*/ 204 w 386"/>
                <a:gd name="T87" fmla="*/ 261 h 387"/>
                <a:gd name="T88" fmla="*/ 172 w 386"/>
                <a:gd name="T89" fmla="*/ 253 h 387"/>
                <a:gd name="T90" fmla="*/ 151 w 386"/>
                <a:gd name="T91" fmla="*/ 228 h 387"/>
                <a:gd name="T92" fmla="*/ 337 w 386"/>
                <a:gd name="T93" fmla="*/ 213 h 387"/>
                <a:gd name="T94" fmla="*/ 315 w 386"/>
                <a:gd name="T95" fmla="*/ 120 h 387"/>
                <a:gd name="T96" fmla="*/ 257 w 386"/>
                <a:gd name="T97" fmla="*/ 68 h 387"/>
                <a:gd name="T98" fmla="*/ 295 w 386"/>
                <a:gd name="T99" fmla="*/ 52 h 387"/>
                <a:gd name="T100" fmla="*/ 322 w 386"/>
                <a:gd name="T101" fmla="*/ 65 h 387"/>
                <a:gd name="T102" fmla="*/ 333 w 386"/>
                <a:gd name="T103" fmla="*/ 92 h 387"/>
                <a:gd name="T104" fmla="*/ 335 w 386"/>
                <a:gd name="T105" fmla="*/ 77 h 387"/>
                <a:gd name="T106" fmla="*/ 254 w 386"/>
                <a:gd name="T107" fmla="*/ 168 h 387"/>
                <a:gd name="T108" fmla="*/ 242 w 386"/>
                <a:gd name="T109" fmla="*/ 140 h 387"/>
                <a:gd name="T110" fmla="*/ 212 w 386"/>
                <a:gd name="T111" fmla="*/ 118 h 387"/>
                <a:gd name="T112" fmla="*/ 184 w 386"/>
                <a:gd name="T113" fmla="*/ 122 h 387"/>
                <a:gd name="T114" fmla="*/ 153 w 386"/>
                <a:gd name="T115" fmla="*/ 148 h 387"/>
                <a:gd name="T116" fmla="*/ 254 w 386"/>
                <a:gd name="T117" fmla="*/ 16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6" h="387">
                  <a:moveTo>
                    <a:pt x="194" y="0"/>
                  </a:moveTo>
                  <a:lnTo>
                    <a:pt x="194" y="0"/>
                  </a:lnTo>
                  <a:lnTo>
                    <a:pt x="209" y="0"/>
                  </a:lnTo>
                  <a:lnTo>
                    <a:pt x="222" y="2"/>
                  </a:lnTo>
                  <a:lnTo>
                    <a:pt x="237" y="5"/>
                  </a:lnTo>
                  <a:lnTo>
                    <a:pt x="250" y="9"/>
                  </a:lnTo>
                  <a:lnTo>
                    <a:pt x="264" y="14"/>
                  </a:lnTo>
                  <a:lnTo>
                    <a:pt x="277" y="19"/>
                  </a:lnTo>
                  <a:lnTo>
                    <a:pt x="289" y="25"/>
                  </a:lnTo>
                  <a:lnTo>
                    <a:pt x="300" y="34"/>
                  </a:lnTo>
                  <a:lnTo>
                    <a:pt x="300" y="34"/>
                  </a:lnTo>
                  <a:lnTo>
                    <a:pt x="294" y="32"/>
                  </a:lnTo>
                  <a:lnTo>
                    <a:pt x="285" y="32"/>
                  </a:lnTo>
                  <a:lnTo>
                    <a:pt x="267" y="35"/>
                  </a:lnTo>
                  <a:lnTo>
                    <a:pt x="249" y="40"/>
                  </a:lnTo>
                  <a:lnTo>
                    <a:pt x="231" y="50"/>
                  </a:lnTo>
                  <a:lnTo>
                    <a:pt x="231" y="50"/>
                  </a:lnTo>
                  <a:lnTo>
                    <a:pt x="217" y="57"/>
                  </a:lnTo>
                  <a:lnTo>
                    <a:pt x="217" y="57"/>
                  </a:lnTo>
                  <a:lnTo>
                    <a:pt x="204" y="57"/>
                  </a:lnTo>
                  <a:lnTo>
                    <a:pt x="192" y="57"/>
                  </a:lnTo>
                  <a:lnTo>
                    <a:pt x="181" y="59"/>
                  </a:lnTo>
                  <a:lnTo>
                    <a:pt x="167" y="60"/>
                  </a:lnTo>
                  <a:lnTo>
                    <a:pt x="156" y="63"/>
                  </a:lnTo>
                  <a:lnTo>
                    <a:pt x="144" y="68"/>
                  </a:lnTo>
                  <a:lnTo>
                    <a:pt x="133" y="73"/>
                  </a:lnTo>
                  <a:lnTo>
                    <a:pt x="123" y="80"/>
                  </a:lnTo>
                  <a:lnTo>
                    <a:pt x="113" y="87"/>
                  </a:lnTo>
                  <a:lnTo>
                    <a:pt x="104" y="97"/>
                  </a:lnTo>
                  <a:lnTo>
                    <a:pt x="96" y="105"/>
                  </a:lnTo>
                  <a:lnTo>
                    <a:pt x="88" y="117"/>
                  </a:lnTo>
                  <a:lnTo>
                    <a:pt x="81" y="128"/>
                  </a:lnTo>
                  <a:lnTo>
                    <a:pt x="76" y="141"/>
                  </a:lnTo>
                  <a:lnTo>
                    <a:pt x="71" y="155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80" y="158"/>
                  </a:lnTo>
                  <a:lnTo>
                    <a:pt x="90" y="148"/>
                  </a:lnTo>
                  <a:lnTo>
                    <a:pt x="113" y="130"/>
                  </a:lnTo>
                  <a:lnTo>
                    <a:pt x="136" y="113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41" y="120"/>
                  </a:lnTo>
                  <a:lnTo>
                    <a:pt x="121" y="141"/>
                  </a:lnTo>
                  <a:lnTo>
                    <a:pt x="103" y="163"/>
                  </a:lnTo>
                  <a:lnTo>
                    <a:pt x="85" y="186"/>
                  </a:lnTo>
                  <a:lnTo>
                    <a:pt x="85" y="186"/>
                  </a:lnTo>
                  <a:lnTo>
                    <a:pt x="68" y="211"/>
                  </a:lnTo>
                  <a:lnTo>
                    <a:pt x="55" y="234"/>
                  </a:lnTo>
                  <a:lnTo>
                    <a:pt x="48" y="248"/>
                  </a:lnTo>
                  <a:lnTo>
                    <a:pt x="43" y="261"/>
                  </a:lnTo>
                  <a:lnTo>
                    <a:pt x="41" y="276"/>
                  </a:lnTo>
                  <a:lnTo>
                    <a:pt x="40" y="291"/>
                  </a:lnTo>
                  <a:lnTo>
                    <a:pt x="40" y="291"/>
                  </a:lnTo>
                  <a:lnTo>
                    <a:pt x="40" y="304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35" y="302"/>
                  </a:lnTo>
                  <a:lnTo>
                    <a:pt x="26" y="289"/>
                  </a:lnTo>
                  <a:lnTo>
                    <a:pt x="18" y="274"/>
                  </a:lnTo>
                  <a:lnTo>
                    <a:pt x="12" y="259"/>
                  </a:lnTo>
                  <a:lnTo>
                    <a:pt x="7" y="244"/>
                  </a:lnTo>
                  <a:lnTo>
                    <a:pt x="3" y="228"/>
                  </a:lnTo>
                  <a:lnTo>
                    <a:pt x="2" y="211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2" y="175"/>
                  </a:lnTo>
                  <a:lnTo>
                    <a:pt x="5" y="155"/>
                  </a:lnTo>
                  <a:lnTo>
                    <a:pt x="8" y="136"/>
                  </a:lnTo>
                  <a:lnTo>
                    <a:pt x="15" y="118"/>
                  </a:lnTo>
                  <a:lnTo>
                    <a:pt x="23" y="102"/>
                  </a:lnTo>
                  <a:lnTo>
                    <a:pt x="33" y="85"/>
                  </a:lnTo>
                  <a:lnTo>
                    <a:pt x="45" y="70"/>
                  </a:lnTo>
                  <a:lnTo>
                    <a:pt x="56" y="57"/>
                  </a:lnTo>
                  <a:lnTo>
                    <a:pt x="71" y="45"/>
                  </a:lnTo>
                  <a:lnTo>
                    <a:pt x="86" y="34"/>
                  </a:lnTo>
                  <a:lnTo>
                    <a:pt x="101" y="24"/>
                  </a:lnTo>
                  <a:lnTo>
                    <a:pt x="118" y="15"/>
                  </a:lnTo>
                  <a:lnTo>
                    <a:pt x="136" y="9"/>
                  </a:lnTo>
                  <a:lnTo>
                    <a:pt x="154" y="4"/>
                  </a:lnTo>
                  <a:lnTo>
                    <a:pt x="174" y="2"/>
                  </a:lnTo>
                  <a:lnTo>
                    <a:pt x="194" y="0"/>
                  </a:lnTo>
                  <a:lnTo>
                    <a:pt x="194" y="0"/>
                  </a:lnTo>
                  <a:close/>
                  <a:moveTo>
                    <a:pt x="332" y="59"/>
                  </a:moveTo>
                  <a:lnTo>
                    <a:pt x="332" y="59"/>
                  </a:lnTo>
                  <a:lnTo>
                    <a:pt x="343" y="72"/>
                  </a:lnTo>
                  <a:lnTo>
                    <a:pt x="355" y="87"/>
                  </a:lnTo>
                  <a:lnTo>
                    <a:pt x="363" y="103"/>
                  </a:lnTo>
                  <a:lnTo>
                    <a:pt x="372" y="120"/>
                  </a:lnTo>
                  <a:lnTo>
                    <a:pt x="378" y="136"/>
                  </a:lnTo>
                  <a:lnTo>
                    <a:pt x="383" y="155"/>
                  </a:lnTo>
                  <a:lnTo>
                    <a:pt x="385" y="175"/>
                  </a:lnTo>
                  <a:lnTo>
                    <a:pt x="386" y="195"/>
                  </a:lnTo>
                  <a:lnTo>
                    <a:pt x="386" y="195"/>
                  </a:lnTo>
                  <a:lnTo>
                    <a:pt x="385" y="213"/>
                  </a:lnTo>
                  <a:lnTo>
                    <a:pt x="383" y="233"/>
                  </a:lnTo>
                  <a:lnTo>
                    <a:pt x="378" y="251"/>
                  </a:lnTo>
                  <a:lnTo>
                    <a:pt x="372" y="269"/>
                  </a:lnTo>
                  <a:lnTo>
                    <a:pt x="363" y="286"/>
                  </a:lnTo>
                  <a:lnTo>
                    <a:pt x="353" y="302"/>
                  </a:lnTo>
                  <a:lnTo>
                    <a:pt x="342" y="317"/>
                  </a:lnTo>
                  <a:lnTo>
                    <a:pt x="330" y="331"/>
                  </a:lnTo>
                  <a:lnTo>
                    <a:pt x="317" y="342"/>
                  </a:lnTo>
                  <a:lnTo>
                    <a:pt x="302" y="354"/>
                  </a:lnTo>
                  <a:lnTo>
                    <a:pt x="285" y="364"/>
                  </a:lnTo>
                  <a:lnTo>
                    <a:pt x="269" y="372"/>
                  </a:lnTo>
                  <a:lnTo>
                    <a:pt x="250" y="379"/>
                  </a:lnTo>
                  <a:lnTo>
                    <a:pt x="232" y="384"/>
                  </a:lnTo>
                  <a:lnTo>
                    <a:pt x="214" y="385"/>
                  </a:lnTo>
                  <a:lnTo>
                    <a:pt x="194" y="387"/>
                  </a:lnTo>
                  <a:lnTo>
                    <a:pt x="194" y="387"/>
                  </a:lnTo>
                  <a:lnTo>
                    <a:pt x="176" y="385"/>
                  </a:lnTo>
                  <a:lnTo>
                    <a:pt x="158" y="384"/>
                  </a:lnTo>
                  <a:lnTo>
                    <a:pt x="141" y="380"/>
                  </a:lnTo>
                  <a:lnTo>
                    <a:pt x="124" y="374"/>
                  </a:lnTo>
                  <a:lnTo>
                    <a:pt x="109" y="367"/>
                  </a:lnTo>
                  <a:lnTo>
                    <a:pt x="94" y="359"/>
                  </a:lnTo>
                  <a:lnTo>
                    <a:pt x="80" y="350"/>
                  </a:lnTo>
                  <a:lnTo>
                    <a:pt x="66" y="339"/>
                  </a:lnTo>
                  <a:lnTo>
                    <a:pt x="66" y="339"/>
                  </a:lnTo>
                  <a:lnTo>
                    <a:pt x="75" y="342"/>
                  </a:lnTo>
                  <a:lnTo>
                    <a:pt x="85" y="344"/>
                  </a:lnTo>
                  <a:lnTo>
                    <a:pt x="94" y="344"/>
                  </a:lnTo>
                  <a:lnTo>
                    <a:pt x="104" y="342"/>
                  </a:lnTo>
                  <a:lnTo>
                    <a:pt x="114" y="341"/>
                  </a:lnTo>
                  <a:lnTo>
                    <a:pt x="124" y="337"/>
                  </a:lnTo>
                  <a:lnTo>
                    <a:pt x="133" y="332"/>
                  </a:lnTo>
                  <a:lnTo>
                    <a:pt x="141" y="326"/>
                  </a:lnTo>
                  <a:lnTo>
                    <a:pt x="141" y="326"/>
                  </a:lnTo>
                  <a:lnTo>
                    <a:pt x="131" y="329"/>
                  </a:lnTo>
                  <a:lnTo>
                    <a:pt x="121" y="331"/>
                  </a:lnTo>
                  <a:lnTo>
                    <a:pt x="111" y="332"/>
                  </a:lnTo>
                  <a:lnTo>
                    <a:pt x="103" y="332"/>
                  </a:lnTo>
                  <a:lnTo>
                    <a:pt x="94" y="331"/>
                  </a:lnTo>
                  <a:lnTo>
                    <a:pt x="88" y="327"/>
                  </a:lnTo>
                  <a:lnTo>
                    <a:pt x="81" y="324"/>
                  </a:lnTo>
                  <a:lnTo>
                    <a:pt x="76" y="319"/>
                  </a:lnTo>
                  <a:lnTo>
                    <a:pt x="73" y="314"/>
                  </a:lnTo>
                  <a:lnTo>
                    <a:pt x="70" y="307"/>
                  </a:lnTo>
                  <a:lnTo>
                    <a:pt x="68" y="299"/>
                  </a:lnTo>
                  <a:lnTo>
                    <a:pt x="68" y="292"/>
                  </a:lnTo>
                  <a:lnTo>
                    <a:pt x="70" y="282"/>
                  </a:lnTo>
                  <a:lnTo>
                    <a:pt x="73" y="273"/>
                  </a:lnTo>
                  <a:lnTo>
                    <a:pt x="78" y="263"/>
                  </a:lnTo>
                  <a:lnTo>
                    <a:pt x="85" y="251"/>
                  </a:lnTo>
                  <a:lnTo>
                    <a:pt x="85" y="251"/>
                  </a:lnTo>
                  <a:lnTo>
                    <a:pt x="94" y="266"/>
                  </a:lnTo>
                  <a:lnTo>
                    <a:pt x="104" y="279"/>
                  </a:lnTo>
                  <a:lnTo>
                    <a:pt x="118" y="291"/>
                  </a:lnTo>
                  <a:lnTo>
                    <a:pt x="133" y="302"/>
                  </a:lnTo>
                  <a:lnTo>
                    <a:pt x="149" y="311"/>
                  </a:lnTo>
                  <a:lnTo>
                    <a:pt x="166" y="317"/>
                  </a:lnTo>
                  <a:lnTo>
                    <a:pt x="186" y="321"/>
                  </a:lnTo>
                  <a:lnTo>
                    <a:pt x="206" y="322"/>
                  </a:lnTo>
                  <a:lnTo>
                    <a:pt x="206" y="322"/>
                  </a:lnTo>
                  <a:lnTo>
                    <a:pt x="222" y="321"/>
                  </a:lnTo>
                  <a:lnTo>
                    <a:pt x="237" y="317"/>
                  </a:lnTo>
                  <a:lnTo>
                    <a:pt x="252" y="314"/>
                  </a:lnTo>
                  <a:lnTo>
                    <a:pt x="265" y="309"/>
                  </a:lnTo>
                  <a:lnTo>
                    <a:pt x="279" y="301"/>
                  </a:lnTo>
                  <a:lnTo>
                    <a:pt x="292" y="292"/>
                  </a:lnTo>
                  <a:lnTo>
                    <a:pt x="304" y="284"/>
                  </a:lnTo>
                  <a:lnTo>
                    <a:pt x="315" y="273"/>
                  </a:lnTo>
                  <a:lnTo>
                    <a:pt x="315" y="273"/>
                  </a:lnTo>
                  <a:lnTo>
                    <a:pt x="320" y="266"/>
                  </a:lnTo>
                  <a:lnTo>
                    <a:pt x="325" y="258"/>
                  </a:lnTo>
                  <a:lnTo>
                    <a:pt x="333" y="241"/>
                  </a:lnTo>
                  <a:lnTo>
                    <a:pt x="327" y="241"/>
                  </a:lnTo>
                  <a:lnTo>
                    <a:pt x="249" y="241"/>
                  </a:lnTo>
                  <a:lnTo>
                    <a:pt x="249" y="241"/>
                  </a:lnTo>
                  <a:lnTo>
                    <a:pt x="244" y="248"/>
                  </a:lnTo>
                  <a:lnTo>
                    <a:pt x="235" y="253"/>
                  </a:lnTo>
                  <a:lnTo>
                    <a:pt x="229" y="256"/>
                  </a:lnTo>
                  <a:lnTo>
                    <a:pt x="221" y="259"/>
                  </a:lnTo>
                  <a:lnTo>
                    <a:pt x="212" y="261"/>
                  </a:lnTo>
                  <a:lnTo>
                    <a:pt x="204" y="261"/>
                  </a:lnTo>
                  <a:lnTo>
                    <a:pt x="196" y="261"/>
                  </a:lnTo>
                  <a:lnTo>
                    <a:pt x="187" y="259"/>
                  </a:lnTo>
                  <a:lnTo>
                    <a:pt x="181" y="256"/>
                  </a:lnTo>
                  <a:lnTo>
                    <a:pt x="172" y="253"/>
                  </a:lnTo>
                  <a:lnTo>
                    <a:pt x="166" y="248"/>
                  </a:lnTo>
                  <a:lnTo>
                    <a:pt x="161" y="241"/>
                  </a:lnTo>
                  <a:lnTo>
                    <a:pt x="154" y="236"/>
                  </a:lnTo>
                  <a:lnTo>
                    <a:pt x="151" y="228"/>
                  </a:lnTo>
                  <a:lnTo>
                    <a:pt x="148" y="221"/>
                  </a:lnTo>
                  <a:lnTo>
                    <a:pt x="146" y="213"/>
                  </a:lnTo>
                  <a:lnTo>
                    <a:pt x="337" y="213"/>
                  </a:lnTo>
                  <a:lnTo>
                    <a:pt x="337" y="213"/>
                  </a:lnTo>
                  <a:lnTo>
                    <a:pt x="335" y="185"/>
                  </a:lnTo>
                  <a:lnTo>
                    <a:pt x="332" y="161"/>
                  </a:lnTo>
                  <a:lnTo>
                    <a:pt x="325" y="140"/>
                  </a:lnTo>
                  <a:lnTo>
                    <a:pt x="315" y="120"/>
                  </a:lnTo>
                  <a:lnTo>
                    <a:pt x="304" y="103"/>
                  </a:lnTo>
                  <a:lnTo>
                    <a:pt x="289" y="88"/>
                  </a:lnTo>
                  <a:lnTo>
                    <a:pt x="274" y="78"/>
                  </a:lnTo>
                  <a:lnTo>
                    <a:pt x="257" y="68"/>
                  </a:lnTo>
                  <a:lnTo>
                    <a:pt x="257" y="68"/>
                  </a:lnTo>
                  <a:lnTo>
                    <a:pt x="270" y="60"/>
                  </a:lnTo>
                  <a:lnTo>
                    <a:pt x="282" y="54"/>
                  </a:lnTo>
                  <a:lnTo>
                    <a:pt x="295" y="52"/>
                  </a:lnTo>
                  <a:lnTo>
                    <a:pt x="307" y="55"/>
                  </a:lnTo>
                  <a:lnTo>
                    <a:pt x="312" y="57"/>
                  </a:lnTo>
                  <a:lnTo>
                    <a:pt x="317" y="62"/>
                  </a:lnTo>
                  <a:lnTo>
                    <a:pt x="322" y="65"/>
                  </a:lnTo>
                  <a:lnTo>
                    <a:pt x="325" y="70"/>
                  </a:lnTo>
                  <a:lnTo>
                    <a:pt x="328" y="77"/>
                  </a:lnTo>
                  <a:lnTo>
                    <a:pt x="332" y="85"/>
                  </a:lnTo>
                  <a:lnTo>
                    <a:pt x="333" y="9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5" y="88"/>
                  </a:lnTo>
                  <a:lnTo>
                    <a:pt x="335" y="77"/>
                  </a:lnTo>
                  <a:lnTo>
                    <a:pt x="333" y="67"/>
                  </a:lnTo>
                  <a:lnTo>
                    <a:pt x="332" y="59"/>
                  </a:lnTo>
                  <a:lnTo>
                    <a:pt x="332" y="59"/>
                  </a:lnTo>
                  <a:close/>
                  <a:moveTo>
                    <a:pt x="254" y="168"/>
                  </a:moveTo>
                  <a:lnTo>
                    <a:pt x="254" y="168"/>
                  </a:lnTo>
                  <a:lnTo>
                    <a:pt x="252" y="158"/>
                  </a:lnTo>
                  <a:lnTo>
                    <a:pt x="249" y="148"/>
                  </a:lnTo>
                  <a:lnTo>
                    <a:pt x="242" y="140"/>
                  </a:lnTo>
                  <a:lnTo>
                    <a:pt x="235" y="133"/>
                  </a:lnTo>
                  <a:lnTo>
                    <a:pt x="229" y="127"/>
                  </a:lnTo>
                  <a:lnTo>
                    <a:pt x="221" y="122"/>
                  </a:lnTo>
                  <a:lnTo>
                    <a:pt x="212" y="118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194" y="118"/>
                  </a:lnTo>
                  <a:lnTo>
                    <a:pt x="184" y="122"/>
                  </a:lnTo>
                  <a:lnTo>
                    <a:pt x="174" y="127"/>
                  </a:lnTo>
                  <a:lnTo>
                    <a:pt x="166" y="133"/>
                  </a:lnTo>
                  <a:lnTo>
                    <a:pt x="159" y="140"/>
                  </a:lnTo>
                  <a:lnTo>
                    <a:pt x="153" y="148"/>
                  </a:lnTo>
                  <a:lnTo>
                    <a:pt x="149" y="158"/>
                  </a:lnTo>
                  <a:lnTo>
                    <a:pt x="146" y="168"/>
                  </a:lnTo>
                  <a:lnTo>
                    <a:pt x="254" y="168"/>
                  </a:lnTo>
                  <a:lnTo>
                    <a:pt x="254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797083" y="2968261"/>
            <a:ext cx="858838" cy="682626"/>
            <a:chOff x="3721100" y="3419475"/>
            <a:chExt cx="858838" cy="682626"/>
          </a:xfrm>
        </p:grpSpPr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4254500" y="3419475"/>
              <a:ext cx="325438" cy="495300"/>
            </a:xfrm>
            <a:custGeom>
              <a:avLst/>
              <a:gdLst>
                <a:gd name="T0" fmla="*/ 48 w 87"/>
                <a:gd name="T1" fmla="*/ 132 h 132"/>
                <a:gd name="T2" fmla="*/ 34 w 87"/>
                <a:gd name="T3" fmla="*/ 125 h 132"/>
                <a:gd name="T4" fmla="*/ 28 w 87"/>
                <a:gd name="T5" fmla="*/ 102 h 132"/>
                <a:gd name="T6" fmla="*/ 47 w 87"/>
                <a:gd name="T7" fmla="*/ 75 h 132"/>
                <a:gd name="T8" fmla="*/ 70 w 87"/>
                <a:gd name="T9" fmla="*/ 44 h 132"/>
                <a:gd name="T10" fmla="*/ 64 w 87"/>
                <a:gd name="T11" fmla="*/ 17 h 132"/>
                <a:gd name="T12" fmla="*/ 38 w 87"/>
                <a:gd name="T13" fmla="*/ 13 h 132"/>
                <a:gd name="T14" fmla="*/ 5 w 87"/>
                <a:gd name="T15" fmla="*/ 35 h 132"/>
                <a:gd name="T16" fmla="*/ 0 w 87"/>
                <a:gd name="T17" fmla="*/ 30 h 132"/>
                <a:gd name="T18" fmla="*/ 31 w 87"/>
                <a:gd name="T19" fmla="*/ 6 h 132"/>
                <a:gd name="T20" fmla="*/ 69 w 87"/>
                <a:gd name="T21" fmla="*/ 12 h 132"/>
                <a:gd name="T22" fmla="*/ 76 w 87"/>
                <a:gd name="T23" fmla="*/ 47 h 132"/>
                <a:gd name="T24" fmla="*/ 52 w 87"/>
                <a:gd name="T25" fmla="*/ 80 h 132"/>
                <a:gd name="T26" fmla="*/ 35 w 87"/>
                <a:gd name="T27" fmla="*/ 104 h 132"/>
                <a:gd name="T28" fmla="*/ 38 w 87"/>
                <a:gd name="T29" fmla="*/ 120 h 132"/>
                <a:gd name="T30" fmla="*/ 55 w 87"/>
                <a:gd name="T31" fmla="*/ 123 h 132"/>
                <a:gd name="T32" fmla="*/ 82 w 87"/>
                <a:gd name="T33" fmla="*/ 103 h 132"/>
                <a:gd name="T34" fmla="*/ 87 w 87"/>
                <a:gd name="T35" fmla="*/ 108 h 132"/>
                <a:gd name="T36" fmla="*/ 58 w 87"/>
                <a:gd name="T37" fmla="*/ 130 h 132"/>
                <a:gd name="T38" fmla="*/ 48 w 87"/>
                <a:gd name="T3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132">
                  <a:moveTo>
                    <a:pt x="48" y="132"/>
                  </a:moveTo>
                  <a:cubicBezTo>
                    <a:pt x="43" y="132"/>
                    <a:pt x="38" y="130"/>
                    <a:pt x="34" y="125"/>
                  </a:cubicBezTo>
                  <a:cubicBezTo>
                    <a:pt x="27" y="119"/>
                    <a:pt x="25" y="111"/>
                    <a:pt x="28" y="102"/>
                  </a:cubicBezTo>
                  <a:cubicBezTo>
                    <a:pt x="31" y="94"/>
                    <a:pt x="37" y="85"/>
                    <a:pt x="47" y="75"/>
                  </a:cubicBezTo>
                  <a:cubicBezTo>
                    <a:pt x="59" y="64"/>
                    <a:pt x="66" y="54"/>
                    <a:pt x="70" y="44"/>
                  </a:cubicBezTo>
                  <a:cubicBezTo>
                    <a:pt x="74" y="34"/>
                    <a:pt x="72" y="25"/>
                    <a:pt x="64" y="17"/>
                  </a:cubicBezTo>
                  <a:cubicBezTo>
                    <a:pt x="55" y="8"/>
                    <a:pt x="50" y="7"/>
                    <a:pt x="38" y="13"/>
                  </a:cubicBezTo>
                  <a:cubicBezTo>
                    <a:pt x="28" y="17"/>
                    <a:pt x="14" y="27"/>
                    <a:pt x="5" y="3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9" y="22"/>
                    <a:pt x="20" y="12"/>
                    <a:pt x="31" y="6"/>
                  </a:cubicBezTo>
                  <a:cubicBezTo>
                    <a:pt x="45" y="0"/>
                    <a:pt x="58" y="1"/>
                    <a:pt x="69" y="12"/>
                  </a:cubicBezTo>
                  <a:cubicBezTo>
                    <a:pt x="79" y="22"/>
                    <a:pt x="81" y="34"/>
                    <a:pt x="76" y="47"/>
                  </a:cubicBezTo>
                  <a:cubicBezTo>
                    <a:pt x="72" y="57"/>
                    <a:pt x="65" y="68"/>
                    <a:pt x="52" y="80"/>
                  </a:cubicBezTo>
                  <a:cubicBezTo>
                    <a:pt x="43" y="89"/>
                    <a:pt x="37" y="97"/>
                    <a:pt x="35" y="104"/>
                  </a:cubicBezTo>
                  <a:cubicBezTo>
                    <a:pt x="33" y="111"/>
                    <a:pt x="34" y="116"/>
                    <a:pt x="38" y="120"/>
                  </a:cubicBezTo>
                  <a:cubicBezTo>
                    <a:pt x="43" y="125"/>
                    <a:pt x="48" y="126"/>
                    <a:pt x="55" y="123"/>
                  </a:cubicBezTo>
                  <a:cubicBezTo>
                    <a:pt x="63" y="120"/>
                    <a:pt x="71" y="114"/>
                    <a:pt x="82" y="103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76" y="119"/>
                    <a:pt x="66" y="127"/>
                    <a:pt x="58" y="130"/>
                  </a:cubicBezTo>
                  <a:cubicBezTo>
                    <a:pt x="54" y="131"/>
                    <a:pt x="51" y="132"/>
                    <a:pt x="48" y="1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3721100" y="3652838"/>
              <a:ext cx="454025" cy="449263"/>
            </a:xfrm>
            <a:custGeom>
              <a:avLst/>
              <a:gdLst>
                <a:gd name="T0" fmla="*/ 37 w 121"/>
                <a:gd name="T1" fmla="*/ 0 h 120"/>
                <a:gd name="T2" fmla="*/ 24 w 121"/>
                <a:gd name="T3" fmla="*/ 13 h 120"/>
                <a:gd name="T4" fmla="*/ 24 w 121"/>
                <a:gd name="T5" fmla="*/ 97 h 120"/>
                <a:gd name="T6" fmla="*/ 108 w 121"/>
                <a:gd name="T7" fmla="*/ 97 h 120"/>
                <a:gd name="T8" fmla="*/ 121 w 121"/>
                <a:gd name="T9" fmla="*/ 84 h 120"/>
                <a:gd name="T10" fmla="*/ 37 w 121"/>
                <a:gd name="T1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20">
                  <a:moveTo>
                    <a:pt x="37" y="0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0" y="36"/>
                    <a:pt x="0" y="74"/>
                    <a:pt x="24" y="97"/>
                  </a:cubicBezTo>
                  <a:cubicBezTo>
                    <a:pt x="47" y="120"/>
                    <a:pt x="84" y="120"/>
                    <a:pt x="108" y="97"/>
                  </a:cubicBezTo>
                  <a:cubicBezTo>
                    <a:pt x="121" y="84"/>
                    <a:pt x="121" y="84"/>
                    <a:pt x="121" y="84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3894138" y="3494088"/>
              <a:ext cx="330200" cy="263525"/>
            </a:xfrm>
            <a:custGeom>
              <a:avLst/>
              <a:gdLst>
                <a:gd name="T0" fmla="*/ 49 w 88"/>
                <a:gd name="T1" fmla="*/ 42 h 70"/>
                <a:gd name="T2" fmla="*/ 59 w 88"/>
                <a:gd name="T3" fmla="*/ 32 h 70"/>
                <a:gd name="T4" fmla="*/ 77 w 88"/>
                <a:gd name="T5" fmla="*/ 29 h 70"/>
                <a:gd name="T6" fmla="*/ 88 w 88"/>
                <a:gd name="T7" fmla="*/ 18 h 70"/>
                <a:gd name="T8" fmla="*/ 10 w 88"/>
                <a:gd name="T9" fmla="*/ 23 h 70"/>
                <a:gd name="T10" fmla="*/ 0 w 88"/>
                <a:gd name="T11" fmla="*/ 33 h 70"/>
                <a:gd name="T12" fmla="*/ 36 w 88"/>
                <a:gd name="T13" fmla="*/ 70 h 70"/>
                <a:gd name="T14" fmla="*/ 46 w 88"/>
                <a:gd name="T15" fmla="*/ 60 h 70"/>
                <a:gd name="T16" fmla="*/ 49 w 88"/>
                <a:gd name="T1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70">
                  <a:moveTo>
                    <a:pt x="49" y="42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64" y="27"/>
                    <a:pt x="71" y="26"/>
                    <a:pt x="77" y="29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64" y="0"/>
                    <a:pt x="31" y="2"/>
                    <a:pt x="10" y="2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4" y="54"/>
                    <a:pt x="44" y="47"/>
                    <a:pt x="49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4054475" y="3603625"/>
              <a:ext cx="277813" cy="330200"/>
            </a:xfrm>
            <a:custGeom>
              <a:avLst/>
              <a:gdLst>
                <a:gd name="T0" fmla="*/ 51 w 74"/>
                <a:gd name="T1" fmla="*/ 0 h 88"/>
                <a:gd name="T2" fmla="*/ 40 w 74"/>
                <a:gd name="T3" fmla="*/ 11 h 88"/>
                <a:gd name="T4" fmla="*/ 37 w 74"/>
                <a:gd name="T5" fmla="*/ 27 h 88"/>
                <a:gd name="T6" fmla="*/ 27 w 74"/>
                <a:gd name="T7" fmla="*/ 37 h 88"/>
                <a:gd name="T8" fmla="*/ 10 w 74"/>
                <a:gd name="T9" fmla="*/ 41 h 88"/>
                <a:gd name="T10" fmla="*/ 0 w 74"/>
                <a:gd name="T11" fmla="*/ 51 h 88"/>
                <a:gd name="T12" fmla="*/ 37 w 74"/>
                <a:gd name="T13" fmla="*/ 88 h 88"/>
                <a:gd name="T14" fmla="*/ 47 w 74"/>
                <a:gd name="T15" fmla="*/ 78 h 88"/>
                <a:gd name="T16" fmla="*/ 51 w 74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8">
                  <a:moveTo>
                    <a:pt x="51" y="0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7"/>
                    <a:pt x="41" y="23"/>
                    <a:pt x="37" y="2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2" y="42"/>
                    <a:pt x="16" y="43"/>
                    <a:pt x="10" y="4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74" y="51"/>
                    <a:pt x="74" y="29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4078288" y="3629025"/>
              <a:ext cx="111125" cy="98425"/>
            </a:xfrm>
            <a:custGeom>
              <a:avLst/>
              <a:gdLst>
                <a:gd name="T0" fmla="*/ 28 w 30"/>
                <a:gd name="T1" fmla="*/ 14 h 26"/>
                <a:gd name="T2" fmla="*/ 14 w 30"/>
                <a:gd name="T3" fmla="*/ 24 h 26"/>
                <a:gd name="T4" fmla="*/ 10 w 30"/>
                <a:gd name="T5" fmla="*/ 26 h 26"/>
                <a:gd name="T6" fmla="*/ 5 w 30"/>
                <a:gd name="T7" fmla="*/ 24 h 26"/>
                <a:gd name="T8" fmla="*/ 3 w 30"/>
                <a:gd name="T9" fmla="*/ 21 h 26"/>
                <a:gd name="T10" fmla="*/ 3 w 30"/>
                <a:gd name="T11" fmla="*/ 12 h 26"/>
                <a:gd name="T12" fmla="*/ 13 w 30"/>
                <a:gd name="T13" fmla="*/ 2 h 26"/>
                <a:gd name="T14" fmla="*/ 17 w 30"/>
                <a:gd name="T15" fmla="*/ 0 h 26"/>
                <a:gd name="T16" fmla="*/ 22 w 30"/>
                <a:gd name="T17" fmla="*/ 2 h 26"/>
                <a:gd name="T18" fmla="*/ 24 w 30"/>
                <a:gd name="T19" fmla="*/ 5 h 26"/>
                <a:gd name="T20" fmla="*/ 26 w 30"/>
                <a:gd name="T21" fmla="*/ 10 h 26"/>
                <a:gd name="T22" fmla="*/ 28 w 30"/>
                <a:gd name="T2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6">
                  <a:moveTo>
                    <a:pt x="28" y="14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13" y="25"/>
                    <a:pt x="12" y="26"/>
                    <a:pt x="10" y="26"/>
                  </a:cubicBezTo>
                  <a:cubicBezTo>
                    <a:pt x="8" y="26"/>
                    <a:pt x="7" y="25"/>
                    <a:pt x="5" y="24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19"/>
                    <a:pt x="0" y="15"/>
                    <a:pt x="3" y="1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19" y="0"/>
                    <a:pt x="21" y="1"/>
                    <a:pt x="22" y="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6"/>
                    <a:pt x="26" y="8"/>
                    <a:pt x="26" y="10"/>
                  </a:cubicBezTo>
                  <a:cubicBezTo>
                    <a:pt x="26" y="11"/>
                    <a:pt x="30" y="13"/>
                    <a:pt x="28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3" name="矩形 5"/>
          <p:cNvSpPr/>
          <p:nvPr/>
        </p:nvSpPr>
        <p:spPr>
          <a:xfrm>
            <a:off x="2673871" y="53127"/>
            <a:ext cx="9412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Возможности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D:\2012\KuzGTU_MMF\KuzGTU_panoramma_2010 copy.png">
            <a:extLst>
              <a:ext uri="{FF2B5EF4-FFF2-40B4-BE49-F238E27FC236}">
                <a16:creationId xmlns:a16="http://schemas.microsoft.com/office/drawing/2014/main" id="{8DAAA262-9E03-5280-43EC-3D223995C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105149" y="458033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5112E08-7AD4-D7E7-D43A-C77C54B9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" y="140187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0F884A6-B38B-56EA-B900-4560BA978CD3}"/>
              </a:ext>
            </a:extLst>
          </p:cNvPr>
          <p:cNvCxnSpPr/>
          <p:nvPr/>
        </p:nvCxnSpPr>
        <p:spPr>
          <a:xfrm>
            <a:off x="215900" y="1192903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7756" y="1173996"/>
            <a:ext cx="1173834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научно-технической библиотеке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КузГТУ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научным лабораториям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КузГТУ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академическая стипендия (для аспирантов, обучающихся на бюджете)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Гранты для аспирантов (для обучающихся на контрактной основе)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Командировки по представлению диссертации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диссертации на конференциях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Тиражирование диссертации в типографии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КузГТУ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постдокторанта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распространяется на аспирантов и молодых ученых,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защитившихся не более 3 лет назад). Возможность надбавки к заработной плате, повышение квалификации, работа с наставником до 3 лет. Обязательство - подготовка докторской диссертации, работа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КузГТУ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сроком не менее 3 лет.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79975" y="6407830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0832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464073" y="357916"/>
            <a:ext cx="919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Воинский учет аспирантов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D:\2012\KuzGTU_MMF\KuzGTU_panoramma_2010 copy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215900" y="471725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146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15900" y="1151968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15408" y="1948178"/>
            <a:ext cx="5792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Кому:</a:t>
            </a:r>
          </a:p>
          <a:p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Всем аспирантам мужского пола</a:t>
            </a:r>
            <a:b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года обучения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5408" y="2965025"/>
            <a:ext cx="608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Когда:</a:t>
            </a:r>
          </a:p>
          <a:p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 срок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 16.09.2024 г. до 30.09.2024 г.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5408" y="5018225"/>
            <a:ext cx="5942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Документы:</a:t>
            </a:r>
          </a:p>
          <a:p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 собой приписное свидетельство </a:t>
            </a:r>
            <a:b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или военный билет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5408" y="1125195"/>
            <a:ext cx="11977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Воинский учет - это составная часть воинской обязанности граждан. </a:t>
            </a:r>
          </a:p>
          <a:p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 </a:t>
            </a:r>
            <a:r>
              <a:rPr lang="ru-RU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КузГТУ</a:t>
            </a:r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воинский учет ведется в соответствии с требованиями действующего законодательства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20105" r="3120" b="-7344"/>
          <a:stretch/>
        </p:blipFill>
        <p:spPr>
          <a:xfrm>
            <a:off x="6184604" y="2038327"/>
            <a:ext cx="5680982" cy="33546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5408" y="3910229"/>
            <a:ext cx="6200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Куда: </a:t>
            </a:r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Второй отдел, 6 корпус, ауд. 6106 </a:t>
            </a:r>
          </a:p>
          <a:p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ул. Дзержинского, 9Б,</a:t>
            </a:r>
          </a:p>
          <a:p>
            <a:r>
              <a:rPr lang="ru-RU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Мокрова</a:t>
            </a:r>
            <a:r>
              <a:rPr lang="ru-RU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Марина Анатольевна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93758" y="5183691"/>
            <a:ext cx="6281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обязательном порядке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сообщать об изменении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семейного положения, состава семьи, паспорта, адреса места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жительства, телефона, военного документа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12" y="5218777"/>
            <a:ext cx="871025" cy="85315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79975" y="6407831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5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7078088" y="2910949"/>
            <a:ext cx="794570" cy="796136"/>
            <a:chOff x="587376" y="4324350"/>
            <a:chExt cx="806450" cy="808038"/>
          </a:xfrm>
          <a:solidFill>
            <a:schemeClr val="bg1"/>
          </a:solidFill>
        </p:grpSpPr>
        <p:sp>
          <p:nvSpPr>
            <p:cNvPr id="54" name="Freeform 51"/>
            <p:cNvSpPr>
              <a:spLocks noEditPoints="1"/>
            </p:cNvSpPr>
            <p:nvPr/>
          </p:nvSpPr>
          <p:spPr bwMode="auto">
            <a:xfrm>
              <a:off x="587376" y="4324350"/>
              <a:ext cx="806450" cy="808038"/>
            </a:xfrm>
            <a:custGeom>
              <a:avLst/>
              <a:gdLst>
                <a:gd name="T0" fmla="*/ 279 w 508"/>
                <a:gd name="T1" fmla="*/ 2 h 509"/>
                <a:gd name="T2" fmla="*/ 352 w 508"/>
                <a:gd name="T3" fmla="*/ 20 h 509"/>
                <a:gd name="T4" fmla="*/ 415 w 508"/>
                <a:gd name="T5" fmla="*/ 58 h 509"/>
                <a:gd name="T6" fmla="*/ 465 w 508"/>
                <a:gd name="T7" fmla="*/ 113 h 509"/>
                <a:gd name="T8" fmla="*/ 496 w 508"/>
                <a:gd name="T9" fmla="*/ 179 h 509"/>
                <a:gd name="T10" fmla="*/ 508 w 508"/>
                <a:gd name="T11" fmla="*/ 256 h 509"/>
                <a:gd name="T12" fmla="*/ 503 w 508"/>
                <a:gd name="T13" fmla="*/ 305 h 509"/>
                <a:gd name="T14" fmla="*/ 476 w 508"/>
                <a:gd name="T15" fmla="*/ 375 h 509"/>
                <a:gd name="T16" fmla="*/ 433 w 508"/>
                <a:gd name="T17" fmla="*/ 435 h 509"/>
                <a:gd name="T18" fmla="*/ 375 w 508"/>
                <a:gd name="T19" fmla="*/ 478 h 509"/>
                <a:gd name="T20" fmla="*/ 304 w 508"/>
                <a:gd name="T21" fmla="*/ 503 h 509"/>
                <a:gd name="T22" fmla="*/ 254 w 508"/>
                <a:gd name="T23" fmla="*/ 509 h 509"/>
                <a:gd name="T24" fmla="*/ 178 w 508"/>
                <a:gd name="T25" fmla="*/ 498 h 509"/>
                <a:gd name="T26" fmla="*/ 111 w 508"/>
                <a:gd name="T27" fmla="*/ 465 h 509"/>
                <a:gd name="T28" fmla="*/ 58 w 508"/>
                <a:gd name="T29" fmla="*/ 416 h 509"/>
                <a:gd name="T30" fmla="*/ 20 w 508"/>
                <a:gd name="T31" fmla="*/ 353 h 509"/>
                <a:gd name="T32" fmla="*/ 0 w 508"/>
                <a:gd name="T33" fmla="*/ 280 h 509"/>
                <a:gd name="T34" fmla="*/ 0 w 508"/>
                <a:gd name="T35" fmla="*/ 229 h 509"/>
                <a:gd name="T36" fmla="*/ 20 w 508"/>
                <a:gd name="T37" fmla="*/ 156 h 509"/>
                <a:gd name="T38" fmla="*/ 58 w 508"/>
                <a:gd name="T39" fmla="*/ 93 h 509"/>
                <a:gd name="T40" fmla="*/ 111 w 508"/>
                <a:gd name="T41" fmla="*/ 45 h 509"/>
                <a:gd name="T42" fmla="*/ 178 w 508"/>
                <a:gd name="T43" fmla="*/ 12 h 509"/>
                <a:gd name="T44" fmla="*/ 254 w 508"/>
                <a:gd name="T45" fmla="*/ 0 h 509"/>
                <a:gd name="T46" fmla="*/ 254 w 508"/>
                <a:gd name="T47" fmla="*/ 30 h 509"/>
                <a:gd name="T48" fmla="*/ 320 w 508"/>
                <a:gd name="T49" fmla="*/ 40 h 509"/>
                <a:gd name="T50" fmla="*/ 378 w 508"/>
                <a:gd name="T51" fmla="*/ 68 h 509"/>
                <a:gd name="T52" fmla="*/ 427 w 508"/>
                <a:gd name="T53" fmla="*/ 111 h 509"/>
                <a:gd name="T54" fmla="*/ 460 w 508"/>
                <a:gd name="T55" fmla="*/ 168 h 509"/>
                <a:gd name="T56" fmla="*/ 476 w 508"/>
                <a:gd name="T57" fmla="*/ 232 h 509"/>
                <a:gd name="T58" fmla="*/ 476 w 508"/>
                <a:gd name="T59" fmla="*/ 277 h 509"/>
                <a:gd name="T60" fmla="*/ 460 w 508"/>
                <a:gd name="T61" fmla="*/ 342 h 509"/>
                <a:gd name="T62" fmla="*/ 427 w 508"/>
                <a:gd name="T63" fmla="*/ 398 h 509"/>
                <a:gd name="T64" fmla="*/ 378 w 508"/>
                <a:gd name="T65" fmla="*/ 441 h 509"/>
                <a:gd name="T66" fmla="*/ 320 w 508"/>
                <a:gd name="T67" fmla="*/ 470 h 509"/>
                <a:gd name="T68" fmla="*/ 254 w 508"/>
                <a:gd name="T69" fmla="*/ 480 h 509"/>
                <a:gd name="T70" fmla="*/ 208 w 508"/>
                <a:gd name="T71" fmla="*/ 475 h 509"/>
                <a:gd name="T72" fmla="*/ 146 w 508"/>
                <a:gd name="T73" fmla="*/ 451 h 509"/>
                <a:gd name="T74" fmla="*/ 95 w 508"/>
                <a:gd name="T75" fmla="*/ 413 h 509"/>
                <a:gd name="T76" fmla="*/ 57 w 508"/>
                <a:gd name="T77" fmla="*/ 362 h 509"/>
                <a:gd name="T78" fmla="*/ 33 w 508"/>
                <a:gd name="T79" fmla="*/ 300 h 509"/>
                <a:gd name="T80" fmla="*/ 28 w 508"/>
                <a:gd name="T81" fmla="*/ 256 h 509"/>
                <a:gd name="T82" fmla="*/ 38 w 508"/>
                <a:gd name="T83" fmla="*/ 188 h 509"/>
                <a:gd name="T84" fmla="*/ 67 w 508"/>
                <a:gd name="T85" fmla="*/ 129 h 509"/>
                <a:gd name="T86" fmla="*/ 111 w 508"/>
                <a:gd name="T87" fmla="*/ 81 h 509"/>
                <a:gd name="T88" fmla="*/ 166 w 508"/>
                <a:gd name="T89" fmla="*/ 48 h 509"/>
                <a:gd name="T90" fmla="*/ 231 w 508"/>
                <a:gd name="T91" fmla="*/ 32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8" h="509">
                  <a:moveTo>
                    <a:pt x="254" y="0"/>
                  </a:moveTo>
                  <a:lnTo>
                    <a:pt x="254" y="0"/>
                  </a:lnTo>
                  <a:lnTo>
                    <a:pt x="279" y="2"/>
                  </a:lnTo>
                  <a:lnTo>
                    <a:pt x="304" y="7"/>
                  </a:lnTo>
                  <a:lnTo>
                    <a:pt x="329" y="12"/>
                  </a:lnTo>
                  <a:lnTo>
                    <a:pt x="352" y="20"/>
                  </a:lnTo>
                  <a:lnTo>
                    <a:pt x="375" y="32"/>
                  </a:lnTo>
                  <a:lnTo>
                    <a:pt x="395" y="45"/>
                  </a:lnTo>
                  <a:lnTo>
                    <a:pt x="415" y="58"/>
                  </a:lnTo>
                  <a:lnTo>
                    <a:pt x="433" y="75"/>
                  </a:lnTo>
                  <a:lnTo>
                    <a:pt x="450" y="93"/>
                  </a:lnTo>
                  <a:lnTo>
                    <a:pt x="465" y="113"/>
                  </a:lnTo>
                  <a:lnTo>
                    <a:pt x="476" y="134"/>
                  </a:lnTo>
                  <a:lnTo>
                    <a:pt x="488" y="156"/>
                  </a:lnTo>
                  <a:lnTo>
                    <a:pt x="496" y="179"/>
                  </a:lnTo>
                  <a:lnTo>
                    <a:pt x="503" y="204"/>
                  </a:lnTo>
                  <a:lnTo>
                    <a:pt x="506" y="22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06" y="280"/>
                  </a:lnTo>
                  <a:lnTo>
                    <a:pt x="503" y="305"/>
                  </a:lnTo>
                  <a:lnTo>
                    <a:pt x="496" y="330"/>
                  </a:lnTo>
                  <a:lnTo>
                    <a:pt x="488" y="353"/>
                  </a:lnTo>
                  <a:lnTo>
                    <a:pt x="476" y="375"/>
                  </a:lnTo>
                  <a:lnTo>
                    <a:pt x="465" y="397"/>
                  </a:lnTo>
                  <a:lnTo>
                    <a:pt x="450" y="416"/>
                  </a:lnTo>
                  <a:lnTo>
                    <a:pt x="433" y="435"/>
                  </a:lnTo>
                  <a:lnTo>
                    <a:pt x="415" y="451"/>
                  </a:lnTo>
                  <a:lnTo>
                    <a:pt x="395" y="465"/>
                  </a:lnTo>
                  <a:lnTo>
                    <a:pt x="375" y="478"/>
                  </a:lnTo>
                  <a:lnTo>
                    <a:pt x="352" y="489"/>
                  </a:lnTo>
                  <a:lnTo>
                    <a:pt x="329" y="498"/>
                  </a:lnTo>
                  <a:lnTo>
                    <a:pt x="304" y="503"/>
                  </a:lnTo>
                  <a:lnTo>
                    <a:pt x="279" y="508"/>
                  </a:lnTo>
                  <a:lnTo>
                    <a:pt x="254" y="509"/>
                  </a:lnTo>
                  <a:lnTo>
                    <a:pt x="254" y="509"/>
                  </a:lnTo>
                  <a:lnTo>
                    <a:pt x="227" y="508"/>
                  </a:lnTo>
                  <a:lnTo>
                    <a:pt x="203" y="503"/>
                  </a:lnTo>
                  <a:lnTo>
                    <a:pt x="178" y="498"/>
                  </a:lnTo>
                  <a:lnTo>
                    <a:pt x="154" y="489"/>
                  </a:lnTo>
                  <a:lnTo>
                    <a:pt x="133" y="478"/>
                  </a:lnTo>
                  <a:lnTo>
                    <a:pt x="111" y="465"/>
                  </a:lnTo>
                  <a:lnTo>
                    <a:pt x="91" y="451"/>
                  </a:lnTo>
                  <a:lnTo>
                    <a:pt x="73" y="435"/>
                  </a:lnTo>
                  <a:lnTo>
                    <a:pt x="58" y="416"/>
                  </a:lnTo>
                  <a:lnTo>
                    <a:pt x="43" y="397"/>
                  </a:lnTo>
                  <a:lnTo>
                    <a:pt x="30" y="375"/>
                  </a:lnTo>
                  <a:lnTo>
                    <a:pt x="20" y="353"/>
                  </a:lnTo>
                  <a:lnTo>
                    <a:pt x="10" y="330"/>
                  </a:lnTo>
                  <a:lnTo>
                    <a:pt x="5" y="305"/>
                  </a:lnTo>
                  <a:lnTo>
                    <a:pt x="0" y="28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29"/>
                  </a:lnTo>
                  <a:lnTo>
                    <a:pt x="5" y="204"/>
                  </a:lnTo>
                  <a:lnTo>
                    <a:pt x="10" y="179"/>
                  </a:lnTo>
                  <a:lnTo>
                    <a:pt x="20" y="156"/>
                  </a:lnTo>
                  <a:lnTo>
                    <a:pt x="30" y="134"/>
                  </a:lnTo>
                  <a:lnTo>
                    <a:pt x="43" y="113"/>
                  </a:lnTo>
                  <a:lnTo>
                    <a:pt x="58" y="93"/>
                  </a:lnTo>
                  <a:lnTo>
                    <a:pt x="73" y="75"/>
                  </a:lnTo>
                  <a:lnTo>
                    <a:pt x="91" y="58"/>
                  </a:lnTo>
                  <a:lnTo>
                    <a:pt x="111" y="45"/>
                  </a:lnTo>
                  <a:lnTo>
                    <a:pt x="133" y="32"/>
                  </a:lnTo>
                  <a:lnTo>
                    <a:pt x="154" y="20"/>
                  </a:lnTo>
                  <a:lnTo>
                    <a:pt x="178" y="12"/>
                  </a:lnTo>
                  <a:lnTo>
                    <a:pt x="203" y="7"/>
                  </a:lnTo>
                  <a:lnTo>
                    <a:pt x="227" y="2"/>
                  </a:lnTo>
                  <a:lnTo>
                    <a:pt x="254" y="0"/>
                  </a:lnTo>
                  <a:lnTo>
                    <a:pt x="254" y="0"/>
                  </a:lnTo>
                  <a:close/>
                  <a:moveTo>
                    <a:pt x="254" y="30"/>
                  </a:moveTo>
                  <a:lnTo>
                    <a:pt x="254" y="30"/>
                  </a:lnTo>
                  <a:lnTo>
                    <a:pt x="276" y="32"/>
                  </a:lnTo>
                  <a:lnTo>
                    <a:pt x="299" y="35"/>
                  </a:lnTo>
                  <a:lnTo>
                    <a:pt x="320" y="40"/>
                  </a:lnTo>
                  <a:lnTo>
                    <a:pt x="340" y="48"/>
                  </a:lnTo>
                  <a:lnTo>
                    <a:pt x="360" y="58"/>
                  </a:lnTo>
                  <a:lnTo>
                    <a:pt x="378" y="68"/>
                  </a:lnTo>
                  <a:lnTo>
                    <a:pt x="397" y="81"/>
                  </a:lnTo>
                  <a:lnTo>
                    <a:pt x="412" y="96"/>
                  </a:lnTo>
                  <a:lnTo>
                    <a:pt x="427" y="111"/>
                  </a:lnTo>
                  <a:lnTo>
                    <a:pt x="440" y="129"/>
                  </a:lnTo>
                  <a:lnTo>
                    <a:pt x="451" y="148"/>
                  </a:lnTo>
                  <a:lnTo>
                    <a:pt x="460" y="168"/>
                  </a:lnTo>
                  <a:lnTo>
                    <a:pt x="468" y="188"/>
                  </a:lnTo>
                  <a:lnTo>
                    <a:pt x="473" y="209"/>
                  </a:lnTo>
                  <a:lnTo>
                    <a:pt x="476" y="232"/>
                  </a:lnTo>
                  <a:lnTo>
                    <a:pt x="478" y="256"/>
                  </a:lnTo>
                  <a:lnTo>
                    <a:pt x="478" y="256"/>
                  </a:lnTo>
                  <a:lnTo>
                    <a:pt x="476" y="277"/>
                  </a:lnTo>
                  <a:lnTo>
                    <a:pt x="473" y="300"/>
                  </a:lnTo>
                  <a:lnTo>
                    <a:pt x="468" y="322"/>
                  </a:lnTo>
                  <a:lnTo>
                    <a:pt x="460" y="342"/>
                  </a:lnTo>
                  <a:lnTo>
                    <a:pt x="451" y="362"/>
                  </a:lnTo>
                  <a:lnTo>
                    <a:pt x="440" y="380"/>
                  </a:lnTo>
                  <a:lnTo>
                    <a:pt x="427" y="398"/>
                  </a:lnTo>
                  <a:lnTo>
                    <a:pt x="412" y="413"/>
                  </a:lnTo>
                  <a:lnTo>
                    <a:pt x="397" y="428"/>
                  </a:lnTo>
                  <a:lnTo>
                    <a:pt x="378" y="441"/>
                  </a:lnTo>
                  <a:lnTo>
                    <a:pt x="360" y="451"/>
                  </a:lnTo>
                  <a:lnTo>
                    <a:pt x="340" y="461"/>
                  </a:lnTo>
                  <a:lnTo>
                    <a:pt x="320" y="470"/>
                  </a:lnTo>
                  <a:lnTo>
                    <a:pt x="299" y="475"/>
                  </a:lnTo>
                  <a:lnTo>
                    <a:pt x="276" y="478"/>
                  </a:lnTo>
                  <a:lnTo>
                    <a:pt x="254" y="480"/>
                  </a:lnTo>
                  <a:lnTo>
                    <a:pt x="254" y="480"/>
                  </a:lnTo>
                  <a:lnTo>
                    <a:pt x="231" y="478"/>
                  </a:lnTo>
                  <a:lnTo>
                    <a:pt x="208" y="475"/>
                  </a:lnTo>
                  <a:lnTo>
                    <a:pt x="186" y="470"/>
                  </a:lnTo>
                  <a:lnTo>
                    <a:pt x="166" y="461"/>
                  </a:lnTo>
                  <a:lnTo>
                    <a:pt x="146" y="451"/>
                  </a:lnTo>
                  <a:lnTo>
                    <a:pt x="128" y="441"/>
                  </a:lnTo>
                  <a:lnTo>
                    <a:pt x="111" y="428"/>
                  </a:lnTo>
                  <a:lnTo>
                    <a:pt x="95" y="413"/>
                  </a:lnTo>
                  <a:lnTo>
                    <a:pt x="80" y="398"/>
                  </a:lnTo>
                  <a:lnTo>
                    <a:pt x="67" y="380"/>
                  </a:lnTo>
                  <a:lnTo>
                    <a:pt x="57" y="362"/>
                  </a:lnTo>
                  <a:lnTo>
                    <a:pt x="47" y="342"/>
                  </a:lnTo>
                  <a:lnTo>
                    <a:pt x="38" y="322"/>
                  </a:lnTo>
                  <a:lnTo>
                    <a:pt x="33" y="300"/>
                  </a:lnTo>
                  <a:lnTo>
                    <a:pt x="30" y="277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0" y="232"/>
                  </a:lnTo>
                  <a:lnTo>
                    <a:pt x="33" y="209"/>
                  </a:lnTo>
                  <a:lnTo>
                    <a:pt x="38" y="188"/>
                  </a:lnTo>
                  <a:lnTo>
                    <a:pt x="47" y="168"/>
                  </a:lnTo>
                  <a:lnTo>
                    <a:pt x="57" y="148"/>
                  </a:lnTo>
                  <a:lnTo>
                    <a:pt x="67" y="129"/>
                  </a:lnTo>
                  <a:lnTo>
                    <a:pt x="80" y="111"/>
                  </a:lnTo>
                  <a:lnTo>
                    <a:pt x="95" y="96"/>
                  </a:lnTo>
                  <a:lnTo>
                    <a:pt x="111" y="81"/>
                  </a:lnTo>
                  <a:lnTo>
                    <a:pt x="128" y="68"/>
                  </a:lnTo>
                  <a:lnTo>
                    <a:pt x="146" y="58"/>
                  </a:lnTo>
                  <a:lnTo>
                    <a:pt x="166" y="48"/>
                  </a:lnTo>
                  <a:lnTo>
                    <a:pt x="186" y="40"/>
                  </a:lnTo>
                  <a:lnTo>
                    <a:pt x="208" y="35"/>
                  </a:lnTo>
                  <a:lnTo>
                    <a:pt x="231" y="32"/>
                  </a:lnTo>
                  <a:lnTo>
                    <a:pt x="254" y="30"/>
                  </a:lnTo>
                  <a:lnTo>
                    <a:pt x="25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2"/>
            <p:cNvSpPr>
              <a:spLocks noEditPoints="1"/>
            </p:cNvSpPr>
            <p:nvPr/>
          </p:nvSpPr>
          <p:spPr bwMode="auto">
            <a:xfrm>
              <a:off x="682626" y="4421188"/>
              <a:ext cx="612775" cy="614363"/>
            </a:xfrm>
            <a:custGeom>
              <a:avLst/>
              <a:gdLst>
                <a:gd name="T0" fmla="*/ 222 w 386"/>
                <a:gd name="T1" fmla="*/ 2 h 387"/>
                <a:gd name="T2" fmla="*/ 277 w 386"/>
                <a:gd name="T3" fmla="*/ 19 h 387"/>
                <a:gd name="T4" fmla="*/ 294 w 386"/>
                <a:gd name="T5" fmla="*/ 32 h 387"/>
                <a:gd name="T6" fmla="*/ 231 w 386"/>
                <a:gd name="T7" fmla="*/ 50 h 387"/>
                <a:gd name="T8" fmla="*/ 204 w 386"/>
                <a:gd name="T9" fmla="*/ 57 h 387"/>
                <a:gd name="T10" fmla="*/ 156 w 386"/>
                <a:gd name="T11" fmla="*/ 63 h 387"/>
                <a:gd name="T12" fmla="*/ 113 w 386"/>
                <a:gd name="T13" fmla="*/ 87 h 387"/>
                <a:gd name="T14" fmla="*/ 81 w 386"/>
                <a:gd name="T15" fmla="*/ 128 h 387"/>
                <a:gd name="T16" fmla="*/ 70 w 386"/>
                <a:gd name="T17" fmla="*/ 170 h 387"/>
                <a:gd name="T18" fmla="*/ 136 w 386"/>
                <a:gd name="T19" fmla="*/ 113 h 387"/>
                <a:gd name="T20" fmla="*/ 121 w 386"/>
                <a:gd name="T21" fmla="*/ 141 h 387"/>
                <a:gd name="T22" fmla="*/ 68 w 386"/>
                <a:gd name="T23" fmla="*/ 211 h 387"/>
                <a:gd name="T24" fmla="*/ 41 w 386"/>
                <a:gd name="T25" fmla="*/ 276 h 387"/>
                <a:gd name="T26" fmla="*/ 45 w 386"/>
                <a:gd name="T27" fmla="*/ 316 h 387"/>
                <a:gd name="T28" fmla="*/ 18 w 386"/>
                <a:gd name="T29" fmla="*/ 274 h 387"/>
                <a:gd name="T30" fmla="*/ 2 w 386"/>
                <a:gd name="T31" fmla="*/ 211 h 387"/>
                <a:gd name="T32" fmla="*/ 5 w 386"/>
                <a:gd name="T33" fmla="*/ 155 h 387"/>
                <a:gd name="T34" fmla="*/ 33 w 386"/>
                <a:gd name="T35" fmla="*/ 85 h 387"/>
                <a:gd name="T36" fmla="*/ 86 w 386"/>
                <a:gd name="T37" fmla="*/ 34 h 387"/>
                <a:gd name="T38" fmla="*/ 154 w 386"/>
                <a:gd name="T39" fmla="*/ 4 h 387"/>
                <a:gd name="T40" fmla="*/ 332 w 386"/>
                <a:gd name="T41" fmla="*/ 59 h 387"/>
                <a:gd name="T42" fmla="*/ 363 w 386"/>
                <a:gd name="T43" fmla="*/ 103 h 387"/>
                <a:gd name="T44" fmla="*/ 385 w 386"/>
                <a:gd name="T45" fmla="*/ 175 h 387"/>
                <a:gd name="T46" fmla="*/ 383 w 386"/>
                <a:gd name="T47" fmla="*/ 233 h 387"/>
                <a:gd name="T48" fmla="*/ 353 w 386"/>
                <a:gd name="T49" fmla="*/ 302 h 387"/>
                <a:gd name="T50" fmla="*/ 302 w 386"/>
                <a:gd name="T51" fmla="*/ 354 h 387"/>
                <a:gd name="T52" fmla="*/ 232 w 386"/>
                <a:gd name="T53" fmla="*/ 384 h 387"/>
                <a:gd name="T54" fmla="*/ 176 w 386"/>
                <a:gd name="T55" fmla="*/ 385 h 387"/>
                <a:gd name="T56" fmla="*/ 109 w 386"/>
                <a:gd name="T57" fmla="*/ 367 h 387"/>
                <a:gd name="T58" fmla="*/ 66 w 386"/>
                <a:gd name="T59" fmla="*/ 339 h 387"/>
                <a:gd name="T60" fmla="*/ 104 w 386"/>
                <a:gd name="T61" fmla="*/ 342 h 387"/>
                <a:gd name="T62" fmla="*/ 141 w 386"/>
                <a:gd name="T63" fmla="*/ 326 h 387"/>
                <a:gd name="T64" fmla="*/ 111 w 386"/>
                <a:gd name="T65" fmla="*/ 332 h 387"/>
                <a:gd name="T66" fmla="*/ 81 w 386"/>
                <a:gd name="T67" fmla="*/ 324 h 387"/>
                <a:gd name="T68" fmla="*/ 68 w 386"/>
                <a:gd name="T69" fmla="*/ 299 h 387"/>
                <a:gd name="T70" fmla="*/ 78 w 386"/>
                <a:gd name="T71" fmla="*/ 263 h 387"/>
                <a:gd name="T72" fmla="*/ 104 w 386"/>
                <a:gd name="T73" fmla="*/ 279 h 387"/>
                <a:gd name="T74" fmla="*/ 166 w 386"/>
                <a:gd name="T75" fmla="*/ 317 h 387"/>
                <a:gd name="T76" fmla="*/ 222 w 386"/>
                <a:gd name="T77" fmla="*/ 321 h 387"/>
                <a:gd name="T78" fmla="*/ 279 w 386"/>
                <a:gd name="T79" fmla="*/ 301 h 387"/>
                <a:gd name="T80" fmla="*/ 315 w 386"/>
                <a:gd name="T81" fmla="*/ 273 h 387"/>
                <a:gd name="T82" fmla="*/ 327 w 386"/>
                <a:gd name="T83" fmla="*/ 241 h 387"/>
                <a:gd name="T84" fmla="*/ 235 w 386"/>
                <a:gd name="T85" fmla="*/ 253 h 387"/>
                <a:gd name="T86" fmla="*/ 204 w 386"/>
                <a:gd name="T87" fmla="*/ 261 h 387"/>
                <a:gd name="T88" fmla="*/ 172 w 386"/>
                <a:gd name="T89" fmla="*/ 253 h 387"/>
                <a:gd name="T90" fmla="*/ 151 w 386"/>
                <a:gd name="T91" fmla="*/ 228 h 387"/>
                <a:gd name="T92" fmla="*/ 337 w 386"/>
                <a:gd name="T93" fmla="*/ 213 h 387"/>
                <a:gd name="T94" fmla="*/ 315 w 386"/>
                <a:gd name="T95" fmla="*/ 120 h 387"/>
                <a:gd name="T96" fmla="*/ 257 w 386"/>
                <a:gd name="T97" fmla="*/ 68 h 387"/>
                <a:gd name="T98" fmla="*/ 295 w 386"/>
                <a:gd name="T99" fmla="*/ 52 h 387"/>
                <a:gd name="T100" fmla="*/ 322 w 386"/>
                <a:gd name="T101" fmla="*/ 65 h 387"/>
                <a:gd name="T102" fmla="*/ 333 w 386"/>
                <a:gd name="T103" fmla="*/ 92 h 387"/>
                <a:gd name="T104" fmla="*/ 335 w 386"/>
                <a:gd name="T105" fmla="*/ 77 h 387"/>
                <a:gd name="T106" fmla="*/ 254 w 386"/>
                <a:gd name="T107" fmla="*/ 168 h 387"/>
                <a:gd name="T108" fmla="*/ 242 w 386"/>
                <a:gd name="T109" fmla="*/ 140 h 387"/>
                <a:gd name="T110" fmla="*/ 212 w 386"/>
                <a:gd name="T111" fmla="*/ 118 h 387"/>
                <a:gd name="T112" fmla="*/ 184 w 386"/>
                <a:gd name="T113" fmla="*/ 122 h 387"/>
                <a:gd name="T114" fmla="*/ 153 w 386"/>
                <a:gd name="T115" fmla="*/ 148 h 387"/>
                <a:gd name="T116" fmla="*/ 254 w 386"/>
                <a:gd name="T117" fmla="*/ 16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6" h="387">
                  <a:moveTo>
                    <a:pt x="194" y="0"/>
                  </a:moveTo>
                  <a:lnTo>
                    <a:pt x="194" y="0"/>
                  </a:lnTo>
                  <a:lnTo>
                    <a:pt x="209" y="0"/>
                  </a:lnTo>
                  <a:lnTo>
                    <a:pt x="222" y="2"/>
                  </a:lnTo>
                  <a:lnTo>
                    <a:pt x="237" y="5"/>
                  </a:lnTo>
                  <a:lnTo>
                    <a:pt x="250" y="9"/>
                  </a:lnTo>
                  <a:lnTo>
                    <a:pt x="264" y="14"/>
                  </a:lnTo>
                  <a:lnTo>
                    <a:pt x="277" y="19"/>
                  </a:lnTo>
                  <a:lnTo>
                    <a:pt x="289" y="25"/>
                  </a:lnTo>
                  <a:lnTo>
                    <a:pt x="300" y="34"/>
                  </a:lnTo>
                  <a:lnTo>
                    <a:pt x="300" y="34"/>
                  </a:lnTo>
                  <a:lnTo>
                    <a:pt x="294" y="32"/>
                  </a:lnTo>
                  <a:lnTo>
                    <a:pt x="285" y="32"/>
                  </a:lnTo>
                  <a:lnTo>
                    <a:pt x="267" y="35"/>
                  </a:lnTo>
                  <a:lnTo>
                    <a:pt x="249" y="40"/>
                  </a:lnTo>
                  <a:lnTo>
                    <a:pt x="231" y="50"/>
                  </a:lnTo>
                  <a:lnTo>
                    <a:pt x="231" y="50"/>
                  </a:lnTo>
                  <a:lnTo>
                    <a:pt x="217" y="57"/>
                  </a:lnTo>
                  <a:lnTo>
                    <a:pt x="217" y="57"/>
                  </a:lnTo>
                  <a:lnTo>
                    <a:pt x="204" y="57"/>
                  </a:lnTo>
                  <a:lnTo>
                    <a:pt x="192" y="57"/>
                  </a:lnTo>
                  <a:lnTo>
                    <a:pt x="181" y="59"/>
                  </a:lnTo>
                  <a:lnTo>
                    <a:pt x="167" y="60"/>
                  </a:lnTo>
                  <a:lnTo>
                    <a:pt x="156" y="63"/>
                  </a:lnTo>
                  <a:lnTo>
                    <a:pt x="144" y="68"/>
                  </a:lnTo>
                  <a:lnTo>
                    <a:pt x="133" y="73"/>
                  </a:lnTo>
                  <a:lnTo>
                    <a:pt x="123" y="80"/>
                  </a:lnTo>
                  <a:lnTo>
                    <a:pt x="113" y="87"/>
                  </a:lnTo>
                  <a:lnTo>
                    <a:pt x="104" y="97"/>
                  </a:lnTo>
                  <a:lnTo>
                    <a:pt x="96" y="105"/>
                  </a:lnTo>
                  <a:lnTo>
                    <a:pt x="88" y="117"/>
                  </a:lnTo>
                  <a:lnTo>
                    <a:pt x="81" y="128"/>
                  </a:lnTo>
                  <a:lnTo>
                    <a:pt x="76" y="141"/>
                  </a:lnTo>
                  <a:lnTo>
                    <a:pt x="71" y="155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80" y="158"/>
                  </a:lnTo>
                  <a:lnTo>
                    <a:pt x="90" y="148"/>
                  </a:lnTo>
                  <a:lnTo>
                    <a:pt x="113" y="130"/>
                  </a:lnTo>
                  <a:lnTo>
                    <a:pt x="136" y="113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41" y="120"/>
                  </a:lnTo>
                  <a:lnTo>
                    <a:pt x="121" y="141"/>
                  </a:lnTo>
                  <a:lnTo>
                    <a:pt x="103" y="163"/>
                  </a:lnTo>
                  <a:lnTo>
                    <a:pt x="85" y="186"/>
                  </a:lnTo>
                  <a:lnTo>
                    <a:pt x="85" y="186"/>
                  </a:lnTo>
                  <a:lnTo>
                    <a:pt x="68" y="211"/>
                  </a:lnTo>
                  <a:lnTo>
                    <a:pt x="55" y="234"/>
                  </a:lnTo>
                  <a:lnTo>
                    <a:pt x="48" y="248"/>
                  </a:lnTo>
                  <a:lnTo>
                    <a:pt x="43" y="261"/>
                  </a:lnTo>
                  <a:lnTo>
                    <a:pt x="41" y="276"/>
                  </a:lnTo>
                  <a:lnTo>
                    <a:pt x="40" y="291"/>
                  </a:lnTo>
                  <a:lnTo>
                    <a:pt x="40" y="291"/>
                  </a:lnTo>
                  <a:lnTo>
                    <a:pt x="40" y="304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35" y="302"/>
                  </a:lnTo>
                  <a:lnTo>
                    <a:pt x="26" y="289"/>
                  </a:lnTo>
                  <a:lnTo>
                    <a:pt x="18" y="274"/>
                  </a:lnTo>
                  <a:lnTo>
                    <a:pt x="12" y="259"/>
                  </a:lnTo>
                  <a:lnTo>
                    <a:pt x="7" y="244"/>
                  </a:lnTo>
                  <a:lnTo>
                    <a:pt x="3" y="228"/>
                  </a:lnTo>
                  <a:lnTo>
                    <a:pt x="2" y="211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2" y="175"/>
                  </a:lnTo>
                  <a:lnTo>
                    <a:pt x="5" y="155"/>
                  </a:lnTo>
                  <a:lnTo>
                    <a:pt x="8" y="136"/>
                  </a:lnTo>
                  <a:lnTo>
                    <a:pt x="15" y="118"/>
                  </a:lnTo>
                  <a:lnTo>
                    <a:pt x="23" y="102"/>
                  </a:lnTo>
                  <a:lnTo>
                    <a:pt x="33" y="85"/>
                  </a:lnTo>
                  <a:lnTo>
                    <a:pt x="45" y="70"/>
                  </a:lnTo>
                  <a:lnTo>
                    <a:pt x="56" y="57"/>
                  </a:lnTo>
                  <a:lnTo>
                    <a:pt x="71" y="45"/>
                  </a:lnTo>
                  <a:lnTo>
                    <a:pt x="86" y="34"/>
                  </a:lnTo>
                  <a:lnTo>
                    <a:pt x="101" y="24"/>
                  </a:lnTo>
                  <a:lnTo>
                    <a:pt x="118" y="15"/>
                  </a:lnTo>
                  <a:lnTo>
                    <a:pt x="136" y="9"/>
                  </a:lnTo>
                  <a:lnTo>
                    <a:pt x="154" y="4"/>
                  </a:lnTo>
                  <a:lnTo>
                    <a:pt x="174" y="2"/>
                  </a:lnTo>
                  <a:lnTo>
                    <a:pt x="194" y="0"/>
                  </a:lnTo>
                  <a:lnTo>
                    <a:pt x="194" y="0"/>
                  </a:lnTo>
                  <a:close/>
                  <a:moveTo>
                    <a:pt x="332" y="59"/>
                  </a:moveTo>
                  <a:lnTo>
                    <a:pt x="332" y="59"/>
                  </a:lnTo>
                  <a:lnTo>
                    <a:pt x="343" y="72"/>
                  </a:lnTo>
                  <a:lnTo>
                    <a:pt x="355" y="87"/>
                  </a:lnTo>
                  <a:lnTo>
                    <a:pt x="363" y="103"/>
                  </a:lnTo>
                  <a:lnTo>
                    <a:pt x="372" y="120"/>
                  </a:lnTo>
                  <a:lnTo>
                    <a:pt x="378" y="136"/>
                  </a:lnTo>
                  <a:lnTo>
                    <a:pt x="383" y="155"/>
                  </a:lnTo>
                  <a:lnTo>
                    <a:pt x="385" y="175"/>
                  </a:lnTo>
                  <a:lnTo>
                    <a:pt x="386" y="195"/>
                  </a:lnTo>
                  <a:lnTo>
                    <a:pt x="386" y="195"/>
                  </a:lnTo>
                  <a:lnTo>
                    <a:pt x="385" y="213"/>
                  </a:lnTo>
                  <a:lnTo>
                    <a:pt x="383" y="233"/>
                  </a:lnTo>
                  <a:lnTo>
                    <a:pt x="378" y="251"/>
                  </a:lnTo>
                  <a:lnTo>
                    <a:pt x="372" y="269"/>
                  </a:lnTo>
                  <a:lnTo>
                    <a:pt x="363" y="286"/>
                  </a:lnTo>
                  <a:lnTo>
                    <a:pt x="353" y="302"/>
                  </a:lnTo>
                  <a:lnTo>
                    <a:pt x="342" y="317"/>
                  </a:lnTo>
                  <a:lnTo>
                    <a:pt x="330" y="331"/>
                  </a:lnTo>
                  <a:lnTo>
                    <a:pt x="317" y="342"/>
                  </a:lnTo>
                  <a:lnTo>
                    <a:pt x="302" y="354"/>
                  </a:lnTo>
                  <a:lnTo>
                    <a:pt x="285" y="364"/>
                  </a:lnTo>
                  <a:lnTo>
                    <a:pt x="269" y="372"/>
                  </a:lnTo>
                  <a:lnTo>
                    <a:pt x="250" y="379"/>
                  </a:lnTo>
                  <a:lnTo>
                    <a:pt x="232" y="384"/>
                  </a:lnTo>
                  <a:lnTo>
                    <a:pt x="214" y="385"/>
                  </a:lnTo>
                  <a:lnTo>
                    <a:pt x="194" y="387"/>
                  </a:lnTo>
                  <a:lnTo>
                    <a:pt x="194" y="387"/>
                  </a:lnTo>
                  <a:lnTo>
                    <a:pt x="176" y="385"/>
                  </a:lnTo>
                  <a:lnTo>
                    <a:pt x="158" y="384"/>
                  </a:lnTo>
                  <a:lnTo>
                    <a:pt x="141" y="380"/>
                  </a:lnTo>
                  <a:lnTo>
                    <a:pt x="124" y="374"/>
                  </a:lnTo>
                  <a:lnTo>
                    <a:pt x="109" y="367"/>
                  </a:lnTo>
                  <a:lnTo>
                    <a:pt x="94" y="359"/>
                  </a:lnTo>
                  <a:lnTo>
                    <a:pt x="80" y="350"/>
                  </a:lnTo>
                  <a:lnTo>
                    <a:pt x="66" y="339"/>
                  </a:lnTo>
                  <a:lnTo>
                    <a:pt x="66" y="339"/>
                  </a:lnTo>
                  <a:lnTo>
                    <a:pt x="75" y="342"/>
                  </a:lnTo>
                  <a:lnTo>
                    <a:pt x="85" y="344"/>
                  </a:lnTo>
                  <a:lnTo>
                    <a:pt x="94" y="344"/>
                  </a:lnTo>
                  <a:lnTo>
                    <a:pt x="104" y="342"/>
                  </a:lnTo>
                  <a:lnTo>
                    <a:pt x="114" y="341"/>
                  </a:lnTo>
                  <a:lnTo>
                    <a:pt x="124" y="337"/>
                  </a:lnTo>
                  <a:lnTo>
                    <a:pt x="133" y="332"/>
                  </a:lnTo>
                  <a:lnTo>
                    <a:pt x="141" y="326"/>
                  </a:lnTo>
                  <a:lnTo>
                    <a:pt x="141" y="326"/>
                  </a:lnTo>
                  <a:lnTo>
                    <a:pt x="131" y="329"/>
                  </a:lnTo>
                  <a:lnTo>
                    <a:pt x="121" y="331"/>
                  </a:lnTo>
                  <a:lnTo>
                    <a:pt x="111" y="332"/>
                  </a:lnTo>
                  <a:lnTo>
                    <a:pt x="103" y="332"/>
                  </a:lnTo>
                  <a:lnTo>
                    <a:pt x="94" y="331"/>
                  </a:lnTo>
                  <a:lnTo>
                    <a:pt x="88" y="327"/>
                  </a:lnTo>
                  <a:lnTo>
                    <a:pt x="81" y="324"/>
                  </a:lnTo>
                  <a:lnTo>
                    <a:pt x="76" y="319"/>
                  </a:lnTo>
                  <a:lnTo>
                    <a:pt x="73" y="314"/>
                  </a:lnTo>
                  <a:lnTo>
                    <a:pt x="70" y="307"/>
                  </a:lnTo>
                  <a:lnTo>
                    <a:pt x="68" y="299"/>
                  </a:lnTo>
                  <a:lnTo>
                    <a:pt x="68" y="292"/>
                  </a:lnTo>
                  <a:lnTo>
                    <a:pt x="70" y="282"/>
                  </a:lnTo>
                  <a:lnTo>
                    <a:pt x="73" y="273"/>
                  </a:lnTo>
                  <a:lnTo>
                    <a:pt x="78" y="263"/>
                  </a:lnTo>
                  <a:lnTo>
                    <a:pt x="85" y="251"/>
                  </a:lnTo>
                  <a:lnTo>
                    <a:pt x="85" y="251"/>
                  </a:lnTo>
                  <a:lnTo>
                    <a:pt x="94" y="266"/>
                  </a:lnTo>
                  <a:lnTo>
                    <a:pt x="104" y="279"/>
                  </a:lnTo>
                  <a:lnTo>
                    <a:pt x="118" y="291"/>
                  </a:lnTo>
                  <a:lnTo>
                    <a:pt x="133" y="302"/>
                  </a:lnTo>
                  <a:lnTo>
                    <a:pt x="149" y="311"/>
                  </a:lnTo>
                  <a:lnTo>
                    <a:pt x="166" y="317"/>
                  </a:lnTo>
                  <a:lnTo>
                    <a:pt x="186" y="321"/>
                  </a:lnTo>
                  <a:lnTo>
                    <a:pt x="206" y="322"/>
                  </a:lnTo>
                  <a:lnTo>
                    <a:pt x="206" y="322"/>
                  </a:lnTo>
                  <a:lnTo>
                    <a:pt x="222" y="321"/>
                  </a:lnTo>
                  <a:lnTo>
                    <a:pt x="237" y="317"/>
                  </a:lnTo>
                  <a:lnTo>
                    <a:pt x="252" y="314"/>
                  </a:lnTo>
                  <a:lnTo>
                    <a:pt x="265" y="309"/>
                  </a:lnTo>
                  <a:lnTo>
                    <a:pt x="279" y="301"/>
                  </a:lnTo>
                  <a:lnTo>
                    <a:pt x="292" y="292"/>
                  </a:lnTo>
                  <a:lnTo>
                    <a:pt x="304" y="284"/>
                  </a:lnTo>
                  <a:lnTo>
                    <a:pt x="315" y="273"/>
                  </a:lnTo>
                  <a:lnTo>
                    <a:pt x="315" y="273"/>
                  </a:lnTo>
                  <a:lnTo>
                    <a:pt x="320" y="266"/>
                  </a:lnTo>
                  <a:lnTo>
                    <a:pt x="325" y="258"/>
                  </a:lnTo>
                  <a:lnTo>
                    <a:pt x="333" y="241"/>
                  </a:lnTo>
                  <a:lnTo>
                    <a:pt x="327" y="241"/>
                  </a:lnTo>
                  <a:lnTo>
                    <a:pt x="249" y="241"/>
                  </a:lnTo>
                  <a:lnTo>
                    <a:pt x="249" y="241"/>
                  </a:lnTo>
                  <a:lnTo>
                    <a:pt x="244" y="248"/>
                  </a:lnTo>
                  <a:lnTo>
                    <a:pt x="235" y="253"/>
                  </a:lnTo>
                  <a:lnTo>
                    <a:pt x="229" y="256"/>
                  </a:lnTo>
                  <a:lnTo>
                    <a:pt x="221" y="259"/>
                  </a:lnTo>
                  <a:lnTo>
                    <a:pt x="212" y="261"/>
                  </a:lnTo>
                  <a:lnTo>
                    <a:pt x="204" y="261"/>
                  </a:lnTo>
                  <a:lnTo>
                    <a:pt x="196" y="261"/>
                  </a:lnTo>
                  <a:lnTo>
                    <a:pt x="187" y="259"/>
                  </a:lnTo>
                  <a:lnTo>
                    <a:pt x="181" y="256"/>
                  </a:lnTo>
                  <a:lnTo>
                    <a:pt x="172" y="253"/>
                  </a:lnTo>
                  <a:lnTo>
                    <a:pt x="166" y="248"/>
                  </a:lnTo>
                  <a:lnTo>
                    <a:pt x="161" y="241"/>
                  </a:lnTo>
                  <a:lnTo>
                    <a:pt x="154" y="236"/>
                  </a:lnTo>
                  <a:lnTo>
                    <a:pt x="151" y="228"/>
                  </a:lnTo>
                  <a:lnTo>
                    <a:pt x="148" y="221"/>
                  </a:lnTo>
                  <a:lnTo>
                    <a:pt x="146" y="213"/>
                  </a:lnTo>
                  <a:lnTo>
                    <a:pt x="337" y="213"/>
                  </a:lnTo>
                  <a:lnTo>
                    <a:pt x="337" y="213"/>
                  </a:lnTo>
                  <a:lnTo>
                    <a:pt x="335" y="185"/>
                  </a:lnTo>
                  <a:lnTo>
                    <a:pt x="332" y="161"/>
                  </a:lnTo>
                  <a:lnTo>
                    <a:pt x="325" y="140"/>
                  </a:lnTo>
                  <a:lnTo>
                    <a:pt x="315" y="120"/>
                  </a:lnTo>
                  <a:lnTo>
                    <a:pt x="304" y="103"/>
                  </a:lnTo>
                  <a:lnTo>
                    <a:pt x="289" y="88"/>
                  </a:lnTo>
                  <a:lnTo>
                    <a:pt x="274" y="78"/>
                  </a:lnTo>
                  <a:lnTo>
                    <a:pt x="257" y="68"/>
                  </a:lnTo>
                  <a:lnTo>
                    <a:pt x="257" y="68"/>
                  </a:lnTo>
                  <a:lnTo>
                    <a:pt x="270" y="60"/>
                  </a:lnTo>
                  <a:lnTo>
                    <a:pt x="282" y="54"/>
                  </a:lnTo>
                  <a:lnTo>
                    <a:pt x="295" y="52"/>
                  </a:lnTo>
                  <a:lnTo>
                    <a:pt x="307" y="55"/>
                  </a:lnTo>
                  <a:lnTo>
                    <a:pt x="312" y="57"/>
                  </a:lnTo>
                  <a:lnTo>
                    <a:pt x="317" y="62"/>
                  </a:lnTo>
                  <a:lnTo>
                    <a:pt x="322" y="65"/>
                  </a:lnTo>
                  <a:lnTo>
                    <a:pt x="325" y="70"/>
                  </a:lnTo>
                  <a:lnTo>
                    <a:pt x="328" y="77"/>
                  </a:lnTo>
                  <a:lnTo>
                    <a:pt x="332" y="85"/>
                  </a:lnTo>
                  <a:lnTo>
                    <a:pt x="333" y="9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5" y="88"/>
                  </a:lnTo>
                  <a:lnTo>
                    <a:pt x="335" y="77"/>
                  </a:lnTo>
                  <a:lnTo>
                    <a:pt x="333" y="67"/>
                  </a:lnTo>
                  <a:lnTo>
                    <a:pt x="332" y="59"/>
                  </a:lnTo>
                  <a:lnTo>
                    <a:pt x="332" y="59"/>
                  </a:lnTo>
                  <a:close/>
                  <a:moveTo>
                    <a:pt x="254" y="168"/>
                  </a:moveTo>
                  <a:lnTo>
                    <a:pt x="254" y="168"/>
                  </a:lnTo>
                  <a:lnTo>
                    <a:pt x="252" y="158"/>
                  </a:lnTo>
                  <a:lnTo>
                    <a:pt x="249" y="148"/>
                  </a:lnTo>
                  <a:lnTo>
                    <a:pt x="242" y="140"/>
                  </a:lnTo>
                  <a:lnTo>
                    <a:pt x="235" y="133"/>
                  </a:lnTo>
                  <a:lnTo>
                    <a:pt x="229" y="127"/>
                  </a:lnTo>
                  <a:lnTo>
                    <a:pt x="221" y="122"/>
                  </a:lnTo>
                  <a:lnTo>
                    <a:pt x="212" y="118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194" y="118"/>
                  </a:lnTo>
                  <a:lnTo>
                    <a:pt x="184" y="122"/>
                  </a:lnTo>
                  <a:lnTo>
                    <a:pt x="174" y="127"/>
                  </a:lnTo>
                  <a:lnTo>
                    <a:pt x="166" y="133"/>
                  </a:lnTo>
                  <a:lnTo>
                    <a:pt x="159" y="140"/>
                  </a:lnTo>
                  <a:lnTo>
                    <a:pt x="153" y="148"/>
                  </a:lnTo>
                  <a:lnTo>
                    <a:pt x="149" y="158"/>
                  </a:lnTo>
                  <a:lnTo>
                    <a:pt x="146" y="168"/>
                  </a:lnTo>
                  <a:lnTo>
                    <a:pt x="254" y="168"/>
                  </a:lnTo>
                  <a:lnTo>
                    <a:pt x="254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797083" y="2968261"/>
            <a:ext cx="858838" cy="682626"/>
            <a:chOff x="3721100" y="3419475"/>
            <a:chExt cx="858838" cy="682626"/>
          </a:xfrm>
        </p:grpSpPr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4254500" y="3419475"/>
              <a:ext cx="325438" cy="495300"/>
            </a:xfrm>
            <a:custGeom>
              <a:avLst/>
              <a:gdLst>
                <a:gd name="T0" fmla="*/ 48 w 87"/>
                <a:gd name="T1" fmla="*/ 132 h 132"/>
                <a:gd name="T2" fmla="*/ 34 w 87"/>
                <a:gd name="T3" fmla="*/ 125 h 132"/>
                <a:gd name="T4" fmla="*/ 28 w 87"/>
                <a:gd name="T5" fmla="*/ 102 h 132"/>
                <a:gd name="T6" fmla="*/ 47 w 87"/>
                <a:gd name="T7" fmla="*/ 75 h 132"/>
                <a:gd name="T8" fmla="*/ 70 w 87"/>
                <a:gd name="T9" fmla="*/ 44 h 132"/>
                <a:gd name="T10" fmla="*/ 64 w 87"/>
                <a:gd name="T11" fmla="*/ 17 h 132"/>
                <a:gd name="T12" fmla="*/ 38 w 87"/>
                <a:gd name="T13" fmla="*/ 13 h 132"/>
                <a:gd name="T14" fmla="*/ 5 w 87"/>
                <a:gd name="T15" fmla="*/ 35 h 132"/>
                <a:gd name="T16" fmla="*/ 0 w 87"/>
                <a:gd name="T17" fmla="*/ 30 h 132"/>
                <a:gd name="T18" fmla="*/ 31 w 87"/>
                <a:gd name="T19" fmla="*/ 6 h 132"/>
                <a:gd name="T20" fmla="*/ 69 w 87"/>
                <a:gd name="T21" fmla="*/ 12 h 132"/>
                <a:gd name="T22" fmla="*/ 76 w 87"/>
                <a:gd name="T23" fmla="*/ 47 h 132"/>
                <a:gd name="T24" fmla="*/ 52 w 87"/>
                <a:gd name="T25" fmla="*/ 80 h 132"/>
                <a:gd name="T26" fmla="*/ 35 w 87"/>
                <a:gd name="T27" fmla="*/ 104 h 132"/>
                <a:gd name="T28" fmla="*/ 38 w 87"/>
                <a:gd name="T29" fmla="*/ 120 h 132"/>
                <a:gd name="T30" fmla="*/ 55 w 87"/>
                <a:gd name="T31" fmla="*/ 123 h 132"/>
                <a:gd name="T32" fmla="*/ 82 w 87"/>
                <a:gd name="T33" fmla="*/ 103 h 132"/>
                <a:gd name="T34" fmla="*/ 87 w 87"/>
                <a:gd name="T35" fmla="*/ 108 h 132"/>
                <a:gd name="T36" fmla="*/ 58 w 87"/>
                <a:gd name="T37" fmla="*/ 130 h 132"/>
                <a:gd name="T38" fmla="*/ 48 w 87"/>
                <a:gd name="T3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132">
                  <a:moveTo>
                    <a:pt x="48" y="132"/>
                  </a:moveTo>
                  <a:cubicBezTo>
                    <a:pt x="43" y="132"/>
                    <a:pt x="38" y="130"/>
                    <a:pt x="34" y="125"/>
                  </a:cubicBezTo>
                  <a:cubicBezTo>
                    <a:pt x="27" y="119"/>
                    <a:pt x="25" y="111"/>
                    <a:pt x="28" y="102"/>
                  </a:cubicBezTo>
                  <a:cubicBezTo>
                    <a:pt x="31" y="94"/>
                    <a:pt x="37" y="85"/>
                    <a:pt x="47" y="75"/>
                  </a:cubicBezTo>
                  <a:cubicBezTo>
                    <a:pt x="59" y="64"/>
                    <a:pt x="66" y="54"/>
                    <a:pt x="70" y="44"/>
                  </a:cubicBezTo>
                  <a:cubicBezTo>
                    <a:pt x="74" y="34"/>
                    <a:pt x="72" y="25"/>
                    <a:pt x="64" y="17"/>
                  </a:cubicBezTo>
                  <a:cubicBezTo>
                    <a:pt x="55" y="8"/>
                    <a:pt x="50" y="7"/>
                    <a:pt x="38" y="13"/>
                  </a:cubicBezTo>
                  <a:cubicBezTo>
                    <a:pt x="28" y="17"/>
                    <a:pt x="14" y="27"/>
                    <a:pt x="5" y="3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9" y="22"/>
                    <a:pt x="20" y="12"/>
                    <a:pt x="31" y="6"/>
                  </a:cubicBezTo>
                  <a:cubicBezTo>
                    <a:pt x="45" y="0"/>
                    <a:pt x="58" y="1"/>
                    <a:pt x="69" y="12"/>
                  </a:cubicBezTo>
                  <a:cubicBezTo>
                    <a:pt x="79" y="22"/>
                    <a:pt x="81" y="34"/>
                    <a:pt x="76" y="47"/>
                  </a:cubicBezTo>
                  <a:cubicBezTo>
                    <a:pt x="72" y="57"/>
                    <a:pt x="65" y="68"/>
                    <a:pt x="52" y="80"/>
                  </a:cubicBezTo>
                  <a:cubicBezTo>
                    <a:pt x="43" y="89"/>
                    <a:pt x="37" y="97"/>
                    <a:pt x="35" y="104"/>
                  </a:cubicBezTo>
                  <a:cubicBezTo>
                    <a:pt x="33" y="111"/>
                    <a:pt x="34" y="116"/>
                    <a:pt x="38" y="120"/>
                  </a:cubicBezTo>
                  <a:cubicBezTo>
                    <a:pt x="43" y="125"/>
                    <a:pt x="48" y="126"/>
                    <a:pt x="55" y="123"/>
                  </a:cubicBezTo>
                  <a:cubicBezTo>
                    <a:pt x="63" y="120"/>
                    <a:pt x="71" y="114"/>
                    <a:pt x="82" y="103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76" y="119"/>
                    <a:pt x="66" y="127"/>
                    <a:pt x="58" y="130"/>
                  </a:cubicBezTo>
                  <a:cubicBezTo>
                    <a:pt x="54" y="131"/>
                    <a:pt x="51" y="132"/>
                    <a:pt x="48" y="1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3721100" y="3652838"/>
              <a:ext cx="454025" cy="449263"/>
            </a:xfrm>
            <a:custGeom>
              <a:avLst/>
              <a:gdLst>
                <a:gd name="T0" fmla="*/ 37 w 121"/>
                <a:gd name="T1" fmla="*/ 0 h 120"/>
                <a:gd name="T2" fmla="*/ 24 w 121"/>
                <a:gd name="T3" fmla="*/ 13 h 120"/>
                <a:gd name="T4" fmla="*/ 24 w 121"/>
                <a:gd name="T5" fmla="*/ 97 h 120"/>
                <a:gd name="T6" fmla="*/ 108 w 121"/>
                <a:gd name="T7" fmla="*/ 97 h 120"/>
                <a:gd name="T8" fmla="*/ 121 w 121"/>
                <a:gd name="T9" fmla="*/ 84 h 120"/>
                <a:gd name="T10" fmla="*/ 37 w 121"/>
                <a:gd name="T1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20">
                  <a:moveTo>
                    <a:pt x="37" y="0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0" y="36"/>
                    <a:pt x="0" y="74"/>
                    <a:pt x="24" y="97"/>
                  </a:cubicBezTo>
                  <a:cubicBezTo>
                    <a:pt x="47" y="120"/>
                    <a:pt x="84" y="120"/>
                    <a:pt x="108" y="97"/>
                  </a:cubicBezTo>
                  <a:cubicBezTo>
                    <a:pt x="121" y="84"/>
                    <a:pt x="121" y="84"/>
                    <a:pt x="121" y="84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3894138" y="3494088"/>
              <a:ext cx="330200" cy="263525"/>
            </a:xfrm>
            <a:custGeom>
              <a:avLst/>
              <a:gdLst>
                <a:gd name="T0" fmla="*/ 49 w 88"/>
                <a:gd name="T1" fmla="*/ 42 h 70"/>
                <a:gd name="T2" fmla="*/ 59 w 88"/>
                <a:gd name="T3" fmla="*/ 32 h 70"/>
                <a:gd name="T4" fmla="*/ 77 w 88"/>
                <a:gd name="T5" fmla="*/ 29 h 70"/>
                <a:gd name="T6" fmla="*/ 88 w 88"/>
                <a:gd name="T7" fmla="*/ 18 h 70"/>
                <a:gd name="T8" fmla="*/ 10 w 88"/>
                <a:gd name="T9" fmla="*/ 23 h 70"/>
                <a:gd name="T10" fmla="*/ 0 w 88"/>
                <a:gd name="T11" fmla="*/ 33 h 70"/>
                <a:gd name="T12" fmla="*/ 36 w 88"/>
                <a:gd name="T13" fmla="*/ 70 h 70"/>
                <a:gd name="T14" fmla="*/ 46 w 88"/>
                <a:gd name="T15" fmla="*/ 60 h 70"/>
                <a:gd name="T16" fmla="*/ 49 w 88"/>
                <a:gd name="T1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70">
                  <a:moveTo>
                    <a:pt x="49" y="42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64" y="27"/>
                    <a:pt x="71" y="26"/>
                    <a:pt x="77" y="29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64" y="0"/>
                    <a:pt x="31" y="2"/>
                    <a:pt x="10" y="2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4" y="54"/>
                    <a:pt x="44" y="47"/>
                    <a:pt x="49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4054475" y="3603625"/>
              <a:ext cx="277813" cy="330200"/>
            </a:xfrm>
            <a:custGeom>
              <a:avLst/>
              <a:gdLst>
                <a:gd name="T0" fmla="*/ 51 w 74"/>
                <a:gd name="T1" fmla="*/ 0 h 88"/>
                <a:gd name="T2" fmla="*/ 40 w 74"/>
                <a:gd name="T3" fmla="*/ 11 h 88"/>
                <a:gd name="T4" fmla="*/ 37 w 74"/>
                <a:gd name="T5" fmla="*/ 27 h 88"/>
                <a:gd name="T6" fmla="*/ 27 w 74"/>
                <a:gd name="T7" fmla="*/ 37 h 88"/>
                <a:gd name="T8" fmla="*/ 10 w 74"/>
                <a:gd name="T9" fmla="*/ 41 h 88"/>
                <a:gd name="T10" fmla="*/ 0 w 74"/>
                <a:gd name="T11" fmla="*/ 51 h 88"/>
                <a:gd name="T12" fmla="*/ 37 w 74"/>
                <a:gd name="T13" fmla="*/ 88 h 88"/>
                <a:gd name="T14" fmla="*/ 47 w 74"/>
                <a:gd name="T15" fmla="*/ 78 h 88"/>
                <a:gd name="T16" fmla="*/ 51 w 74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8">
                  <a:moveTo>
                    <a:pt x="51" y="0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7"/>
                    <a:pt x="41" y="23"/>
                    <a:pt x="37" y="2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2" y="42"/>
                    <a:pt x="16" y="43"/>
                    <a:pt x="10" y="4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74" y="51"/>
                    <a:pt x="74" y="29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4078288" y="3629025"/>
              <a:ext cx="111125" cy="98425"/>
            </a:xfrm>
            <a:custGeom>
              <a:avLst/>
              <a:gdLst>
                <a:gd name="T0" fmla="*/ 28 w 30"/>
                <a:gd name="T1" fmla="*/ 14 h 26"/>
                <a:gd name="T2" fmla="*/ 14 w 30"/>
                <a:gd name="T3" fmla="*/ 24 h 26"/>
                <a:gd name="T4" fmla="*/ 10 w 30"/>
                <a:gd name="T5" fmla="*/ 26 h 26"/>
                <a:gd name="T6" fmla="*/ 5 w 30"/>
                <a:gd name="T7" fmla="*/ 24 h 26"/>
                <a:gd name="T8" fmla="*/ 3 w 30"/>
                <a:gd name="T9" fmla="*/ 21 h 26"/>
                <a:gd name="T10" fmla="*/ 3 w 30"/>
                <a:gd name="T11" fmla="*/ 12 h 26"/>
                <a:gd name="T12" fmla="*/ 13 w 30"/>
                <a:gd name="T13" fmla="*/ 2 h 26"/>
                <a:gd name="T14" fmla="*/ 17 w 30"/>
                <a:gd name="T15" fmla="*/ 0 h 26"/>
                <a:gd name="T16" fmla="*/ 22 w 30"/>
                <a:gd name="T17" fmla="*/ 2 h 26"/>
                <a:gd name="T18" fmla="*/ 24 w 30"/>
                <a:gd name="T19" fmla="*/ 5 h 26"/>
                <a:gd name="T20" fmla="*/ 26 w 30"/>
                <a:gd name="T21" fmla="*/ 10 h 26"/>
                <a:gd name="T22" fmla="*/ 28 w 30"/>
                <a:gd name="T2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6">
                  <a:moveTo>
                    <a:pt x="28" y="14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13" y="25"/>
                    <a:pt x="12" y="26"/>
                    <a:pt x="10" y="26"/>
                  </a:cubicBezTo>
                  <a:cubicBezTo>
                    <a:pt x="8" y="26"/>
                    <a:pt x="7" y="25"/>
                    <a:pt x="5" y="24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19"/>
                    <a:pt x="0" y="15"/>
                    <a:pt x="3" y="1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19" y="0"/>
                    <a:pt x="21" y="1"/>
                    <a:pt x="22" y="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6"/>
                    <a:pt x="26" y="8"/>
                    <a:pt x="26" y="10"/>
                  </a:cubicBezTo>
                  <a:cubicBezTo>
                    <a:pt x="26" y="11"/>
                    <a:pt x="30" y="13"/>
                    <a:pt x="28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3" name="矩形 5"/>
          <p:cNvSpPr/>
          <p:nvPr/>
        </p:nvSpPr>
        <p:spPr>
          <a:xfrm>
            <a:off x="2673871" y="53127"/>
            <a:ext cx="9412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Организационные моменты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D:\2012\KuzGTU_MMF\KuzGTU_panoramma_2010 copy.png">
            <a:extLst>
              <a:ext uri="{FF2B5EF4-FFF2-40B4-BE49-F238E27FC236}">
                <a16:creationId xmlns:a16="http://schemas.microsoft.com/office/drawing/2014/main" id="{8DAAA262-9E03-5280-43EC-3D223995C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105149" y="458033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5112E08-7AD4-D7E7-D43A-C77C54B9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" y="140187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0F884A6-B38B-56EA-B900-4560BA978CD3}"/>
              </a:ext>
            </a:extLst>
          </p:cNvPr>
          <p:cNvCxnSpPr/>
          <p:nvPr/>
        </p:nvCxnSpPr>
        <p:spPr>
          <a:xfrm>
            <a:off x="215900" y="1192903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3952" y="1148512"/>
            <a:ext cx="6326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 в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КузГТУ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пропуск в ауд. 0326,0324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(Центр информационных технологий)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по группам: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портал, приказ о распределении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835" y="1017380"/>
            <a:ext cx="2689705" cy="2689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9" y="3487989"/>
            <a:ext cx="2815854" cy="2815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9680" y="2280040"/>
            <a:ext cx="30283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 аспирантам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5483" y="4412051"/>
            <a:ext cx="14939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49369" y="3660888"/>
            <a:ext cx="65240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Бухгалтерия: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получении стипендии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 принести реквизиты счета,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ауд.1133а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стипендиальная группа</a:t>
            </a:r>
          </a:p>
          <a:p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билет и зачетная книжка: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в дирекции института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879975" y="6387757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7442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7078088" y="2910949"/>
            <a:ext cx="794570" cy="796136"/>
            <a:chOff x="587376" y="4324350"/>
            <a:chExt cx="806450" cy="808038"/>
          </a:xfrm>
          <a:solidFill>
            <a:schemeClr val="bg1"/>
          </a:solidFill>
        </p:grpSpPr>
        <p:sp>
          <p:nvSpPr>
            <p:cNvPr id="54" name="Freeform 51"/>
            <p:cNvSpPr>
              <a:spLocks noEditPoints="1"/>
            </p:cNvSpPr>
            <p:nvPr/>
          </p:nvSpPr>
          <p:spPr bwMode="auto">
            <a:xfrm>
              <a:off x="587376" y="4324350"/>
              <a:ext cx="806450" cy="808038"/>
            </a:xfrm>
            <a:custGeom>
              <a:avLst/>
              <a:gdLst>
                <a:gd name="T0" fmla="*/ 279 w 508"/>
                <a:gd name="T1" fmla="*/ 2 h 509"/>
                <a:gd name="T2" fmla="*/ 352 w 508"/>
                <a:gd name="T3" fmla="*/ 20 h 509"/>
                <a:gd name="T4" fmla="*/ 415 w 508"/>
                <a:gd name="T5" fmla="*/ 58 h 509"/>
                <a:gd name="T6" fmla="*/ 465 w 508"/>
                <a:gd name="T7" fmla="*/ 113 h 509"/>
                <a:gd name="T8" fmla="*/ 496 w 508"/>
                <a:gd name="T9" fmla="*/ 179 h 509"/>
                <a:gd name="T10" fmla="*/ 508 w 508"/>
                <a:gd name="T11" fmla="*/ 256 h 509"/>
                <a:gd name="T12" fmla="*/ 503 w 508"/>
                <a:gd name="T13" fmla="*/ 305 h 509"/>
                <a:gd name="T14" fmla="*/ 476 w 508"/>
                <a:gd name="T15" fmla="*/ 375 h 509"/>
                <a:gd name="T16" fmla="*/ 433 w 508"/>
                <a:gd name="T17" fmla="*/ 435 h 509"/>
                <a:gd name="T18" fmla="*/ 375 w 508"/>
                <a:gd name="T19" fmla="*/ 478 h 509"/>
                <a:gd name="T20" fmla="*/ 304 w 508"/>
                <a:gd name="T21" fmla="*/ 503 h 509"/>
                <a:gd name="T22" fmla="*/ 254 w 508"/>
                <a:gd name="T23" fmla="*/ 509 h 509"/>
                <a:gd name="T24" fmla="*/ 178 w 508"/>
                <a:gd name="T25" fmla="*/ 498 h 509"/>
                <a:gd name="T26" fmla="*/ 111 w 508"/>
                <a:gd name="T27" fmla="*/ 465 h 509"/>
                <a:gd name="T28" fmla="*/ 58 w 508"/>
                <a:gd name="T29" fmla="*/ 416 h 509"/>
                <a:gd name="T30" fmla="*/ 20 w 508"/>
                <a:gd name="T31" fmla="*/ 353 h 509"/>
                <a:gd name="T32" fmla="*/ 0 w 508"/>
                <a:gd name="T33" fmla="*/ 280 h 509"/>
                <a:gd name="T34" fmla="*/ 0 w 508"/>
                <a:gd name="T35" fmla="*/ 229 h 509"/>
                <a:gd name="T36" fmla="*/ 20 w 508"/>
                <a:gd name="T37" fmla="*/ 156 h 509"/>
                <a:gd name="T38" fmla="*/ 58 w 508"/>
                <a:gd name="T39" fmla="*/ 93 h 509"/>
                <a:gd name="T40" fmla="*/ 111 w 508"/>
                <a:gd name="T41" fmla="*/ 45 h 509"/>
                <a:gd name="T42" fmla="*/ 178 w 508"/>
                <a:gd name="T43" fmla="*/ 12 h 509"/>
                <a:gd name="T44" fmla="*/ 254 w 508"/>
                <a:gd name="T45" fmla="*/ 0 h 509"/>
                <a:gd name="T46" fmla="*/ 254 w 508"/>
                <a:gd name="T47" fmla="*/ 30 h 509"/>
                <a:gd name="T48" fmla="*/ 320 w 508"/>
                <a:gd name="T49" fmla="*/ 40 h 509"/>
                <a:gd name="T50" fmla="*/ 378 w 508"/>
                <a:gd name="T51" fmla="*/ 68 h 509"/>
                <a:gd name="T52" fmla="*/ 427 w 508"/>
                <a:gd name="T53" fmla="*/ 111 h 509"/>
                <a:gd name="T54" fmla="*/ 460 w 508"/>
                <a:gd name="T55" fmla="*/ 168 h 509"/>
                <a:gd name="T56" fmla="*/ 476 w 508"/>
                <a:gd name="T57" fmla="*/ 232 h 509"/>
                <a:gd name="T58" fmla="*/ 476 w 508"/>
                <a:gd name="T59" fmla="*/ 277 h 509"/>
                <a:gd name="T60" fmla="*/ 460 w 508"/>
                <a:gd name="T61" fmla="*/ 342 h 509"/>
                <a:gd name="T62" fmla="*/ 427 w 508"/>
                <a:gd name="T63" fmla="*/ 398 h 509"/>
                <a:gd name="T64" fmla="*/ 378 w 508"/>
                <a:gd name="T65" fmla="*/ 441 h 509"/>
                <a:gd name="T66" fmla="*/ 320 w 508"/>
                <a:gd name="T67" fmla="*/ 470 h 509"/>
                <a:gd name="T68" fmla="*/ 254 w 508"/>
                <a:gd name="T69" fmla="*/ 480 h 509"/>
                <a:gd name="T70" fmla="*/ 208 w 508"/>
                <a:gd name="T71" fmla="*/ 475 h 509"/>
                <a:gd name="T72" fmla="*/ 146 w 508"/>
                <a:gd name="T73" fmla="*/ 451 h 509"/>
                <a:gd name="T74" fmla="*/ 95 w 508"/>
                <a:gd name="T75" fmla="*/ 413 h 509"/>
                <a:gd name="T76" fmla="*/ 57 w 508"/>
                <a:gd name="T77" fmla="*/ 362 h 509"/>
                <a:gd name="T78" fmla="*/ 33 w 508"/>
                <a:gd name="T79" fmla="*/ 300 h 509"/>
                <a:gd name="T80" fmla="*/ 28 w 508"/>
                <a:gd name="T81" fmla="*/ 256 h 509"/>
                <a:gd name="T82" fmla="*/ 38 w 508"/>
                <a:gd name="T83" fmla="*/ 188 h 509"/>
                <a:gd name="T84" fmla="*/ 67 w 508"/>
                <a:gd name="T85" fmla="*/ 129 h 509"/>
                <a:gd name="T86" fmla="*/ 111 w 508"/>
                <a:gd name="T87" fmla="*/ 81 h 509"/>
                <a:gd name="T88" fmla="*/ 166 w 508"/>
                <a:gd name="T89" fmla="*/ 48 h 509"/>
                <a:gd name="T90" fmla="*/ 231 w 508"/>
                <a:gd name="T91" fmla="*/ 32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8" h="509">
                  <a:moveTo>
                    <a:pt x="254" y="0"/>
                  </a:moveTo>
                  <a:lnTo>
                    <a:pt x="254" y="0"/>
                  </a:lnTo>
                  <a:lnTo>
                    <a:pt x="279" y="2"/>
                  </a:lnTo>
                  <a:lnTo>
                    <a:pt x="304" y="7"/>
                  </a:lnTo>
                  <a:lnTo>
                    <a:pt x="329" y="12"/>
                  </a:lnTo>
                  <a:lnTo>
                    <a:pt x="352" y="20"/>
                  </a:lnTo>
                  <a:lnTo>
                    <a:pt x="375" y="32"/>
                  </a:lnTo>
                  <a:lnTo>
                    <a:pt x="395" y="45"/>
                  </a:lnTo>
                  <a:lnTo>
                    <a:pt x="415" y="58"/>
                  </a:lnTo>
                  <a:lnTo>
                    <a:pt x="433" y="75"/>
                  </a:lnTo>
                  <a:lnTo>
                    <a:pt x="450" y="93"/>
                  </a:lnTo>
                  <a:lnTo>
                    <a:pt x="465" y="113"/>
                  </a:lnTo>
                  <a:lnTo>
                    <a:pt x="476" y="134"/>
                  </a:lnTo>
                  <a:lnTo>
                    <a:pt x="488" y="156"/>
                  </a:lnTo>
                  <a:lnTo>
                    <a:pt x="496" y="179"/>
                  </a:lnTo>
                  <a:lnTo>
                    <a:pt x="503" y="204"/>
                  </a:lnTo>
                  <a:lnTo>
                    <a:pt x="506" y="22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06" y="280"/>
                  </a:lnTo>
                  <a:lnTo>
                    <a:pt x="503" y="305"/>
                  </a:lnTo>
                  <a:lnTo>
                    <a:pt x="496" y="330"/>
                  </a:lnTo>
                  <a:lnTo>
                    <a:pt x="488" y="353"/>
                  </a:lnTo>
                  <a:lnTo>
                    <a:pt x="476" y="375"/>
                  </a:lnTo>
                  <a:lnTo>
                    <a:pt x="465" y="397"/>
                  </a:lnTo>
                  <a:lnTo>
                    <a:pt x="450" y="416"/>
                  </a:lnTo>
                  <a:lnTo>
                    <a:pt x="433" y="435"/>
                  </a:lnTo>
                  <a:lnTo>
                    <a:pt x="415" y="451"/>
                  </a:lnTo>
                  <a:lnTo>
                    <a:pt x="395" y="465"/>
                  </a:lnTo>
                  <a:lnTo>
                    <a:pt x="375" y="478"/>
                  </a:lnTo>
                  <a:lnTo>
                    <a:pt x="352" y="489"/>
                  </a:lnTo>
                  <a:lnTo>
                    <a:pt x="329" y="498"/>
                  </a:lnTo>
                  <a:lnTo>
                    <a:pt x="304" y="503"/>
                  </a:lnTo>
                  <a:lnTo>
                    <a:pt x="279" y="508"/>
                  </a:lnTo>
                  <a:lnTo>
                    <a:pt x="254" y="509"/>
                  </a:lnTo>
                  <a:lnTo>
                    <a:pt x="254" y="509"/>
                  </a:lnTo>
                  <a:lnTo>
                    <a:pt x="227" y="508"/>
                  </a:lnTo>
                  <a:lnTo>
                    <a:pt x="203" y="503"/>
                  </a:lnTo>
                  <a:lnTo>
                    <a:pt x="178" y="498"/>
                  </a:lnTo>
                  <a:lnTo>
                    <a:pt x="154" y="489"/>
                  </a:lnTo>
                  <a:lnTo>
                    <a:pt x="133" y="478"/>
                  </a:lnTo>
                  <a:lnTo>
                    <a:pt x="111" y="465"/>
                  </a:lnTo>
                  <a:lnTo>
                    <a:pt x="91" y="451"/>
                  </a:lnTo>
                  <a:lnTo>
                    <a:pt x="73" y="435"/>
                  </a:lnTo>
                  <a:lnTo>
                    <a:pt x="58" y="416"/>
                  </a:lnTo>
                  <a:lnTo>
                    <a:pt x="43" y="397"/>
                  </a:lnTo>
                  <a:lnTo>
                    <a:pt x="30" y="375"/>
                  </a:lnTo>
                  <a:lnTo>
                    <a:pt x="20" y="353"/>
                  </a:lnTo>
                  <a:lnTo>
                    <a:pt x="10" y="330"/>
                  </a:lnTo>
                  <a:lnTo>
                    <a:pt x="5" y="305"/>
                  </a:lnTo>
                  <a:lnTo>
                    <a:pt x="0" y="28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29"/>
                  </a:lnTo>
                  <a:lnTo>
                    <a:pt x="5" y="204"/>
                  </a:lnTo>
                  <a:lnTo>
                    <a:pt x="10" y="179"/>
                  </a:lnTo>
                  <a:lnTo>
                    <a:pt x="20" y="156"/>
                  </a:lnTo>
                  <a:lnTo>
                    <a:pt x="30" y="134"/>
                  </a:lnTo>
                  <a:lnTo>
                    <a:pt x="43" y="113"/>
                  </a:lnTo>
                  <a:lnTo>
                    <a:pt x="58" y="93"/>
                  </a:lnTo>
                  <a:lnTo>
                    <a:pt x="73" y="75"/>
                  </a:lnTo>
                  <a:lnTo>
                    <a:pt x="91" y="58"/>
                  </a:lnTo>
                  <a:lnTo>
                    <a:pt x="111" y="45"/>
                  </a:lnTo>
                  <a:lnTo>
                    <a:pt x="133" y="32"/>
                  </a:lnTo>
                  <a:lnTo>
                    <a:pt x="154" y="20"/>
                  </a:lnTo>
                  <a:lnTo>
                    <a:pt x="178" y="12"/>
                  </a:lnTo>
                  <a:lnTo>
                    <a:pt x="203" y="7"/>
                  </a:lnTo>
                  <a:lnTo>
                    <a:pt x="227" y="2"/>
                  </a:lnTo>
                  <a:lnTo>
                    <a:pt x="254" y="0"/>
                  </a:lnTo>
                  <a:lnTo>
                    <a:pt x="254" y="0"/>
                  </a:lnTo>
                  <a:close/>
                  <a:moveTo>
                    <a:pt x="254" y="30"/>
                  </a:moveTo>
                  <a:lnTo>
                    <a:pt x="254" y="30"/>
                  </a:lnTo>
                  <a:lnTo>
                    <a:pt x="276" y="32"/>
                  </a:lnTo>
                  <a:lnTo>
                    <a:pt x="299" y="35"/>
                  </a:lnTo>
                  <a:lnTo>
                    <a:pt x="320" y="40"/>
                  </a:lnTo>
                  <a:lnTo>
                    <a:pt x="340" y="48"/>
                  </a:lnTo>
                  <a:lnTo>
                    <a:pt x="360" y="58"/>
                  </a:lnTo>
                  <a:lnTo>
                    <a:pt x="378" y="68"/>
                  </a:lnTo>
                  <a:lnTo>
                    <a:pt x="397" y="81"/>
                  </a:lnTo>
                  <a:lnTo>
                    <a:pt x="412" y="96"/>
                  </a:lnTo>
                  <a:lnTo>
                    <a:pt x="427" y="111"/>
                  </a:lnTo>
                  <a:lnTo>
                    <a:pt x="440" y="129"/>
                  </a:lnTo>
                  <a:lnTo>
                    <a:pt x="451" y="148"/>
                  </a:lnTo>
                  <a:lnTo>
                    <a:pt x="460" y="168"/>
                  </a:lnTo>
                  <a:lnTo>
                    <a:pt x="468" y="188"/>
                  </a:lnTo>
                  <a:lnTo>
                    <a:pt x="473" y="209"/>
                  </a:lnTo>
                  <a:lnTo>
                    <a:pt x="476" y="232"/>
                  </a:lnTo>
                  <a:lnTo>
                    <a:pt x="478" y="256"/>
                  </a:lnTo>
                  <a:lnTo>
                    <a:pt x="478" y="256"/>
                  </a:lnTo>
                  <a:lnTo>
                    <a:pt x="476" y="277"/>
                  </a:lnTo>
                  <a:lnTo>
                    <a:pt x="473" y="300"/>
                  </a:lnTo>
                  <a:lnTo>
                    <a:pt x="468" y="322"/>
                  </a:lnTo>
                  <a:lnTo>
                    <a:pt x="460" y="342"/>
                  </a:lnTo>
                  <a:lnTo>
                    <a:pt x="451" y="362"/>
                  </a:lnTo>
                  <a:lnTo>
                    <a:pt x="440" y="380"/>
                  </a:lnTo>
                  <a:lnTo>
                    <a:pt x="427" y="398"/>
                  </a:lnTo>
                  <a:lnTo>
                    <a:pt x="412" y="413"/>
                  </a:lnTo>
                  <a:lnTo>
                    <a:pt x="397" y="428"/>
                  </a:lnTo>
                  <a:lnTo>
                    <a:pt x="378" y="441"/>
                  </a:lnTo>
                  <a:lnTo>
                    <a:pt x="360" y="451"/>
                  </a:lnTo>
                  <a:lnTo>
                    <a:pt x="340" y="461"/>
                  </a:lnTo>
                  <a:lnTo>
                    <a:pt x="320" y="470"/>
                  </a:lnTo>
                  <a:lnTo>
                    <a:pt x="299" y="475"/>
                  </a:lnTo>
                  <a:lnTo>
                    <a:pt x="276" y="478"/>
                  </a:lnTo>
                  <a:lnTo>
                    <a:pt x="254" y="480"/>
                  </a:lnTo>
                  <a:lnTo>
                    <a:pt x="254" y="480"/>
                  </a:lnTo>
                  <a:lnTo>
                    <a:pt x="231" y="478"/>
                  </a:lnTo>
                  <a:lnTo>
                    <a:pt x="208" y="475"/>
                  </a:lnTo>
                  <a:lnTo>
                    <a:pt x="186" y="470"/>
                  </a:lnTo>
                  <a:lnTo>
                    <a:pt x="166" y="461"/>
                  </a:lnTo>
                  <a:lnTo>
                    <a:pt x="146" y="451"/>
                  </a:lnTo>
                  <a:lnTo>
                    <a:pt x="128" y="441"/>
                  </a:lnTo>
                  <a:lnTo>
                    <a:pt x="111" y="428"/>
                  </a:lnTo>
                  <a:lnTo>
                    <a:pt x="95" y="413"/>
                  </a:lnTo>
                  <a:lnTo>
                    <a:pt x="80" y="398"/>
                  </a:lnTo>
                  <a:lnTo>
                    <a:pt x="67" y="380"/>
                  </a:lnTo>
                  <a:lnTo>
                    <a:pt x="57" y="362"/>
                  </a:lnTo>
                  <a:lnTo>
                    <a:pt x="47" y="342"/>
                  </a:lnTo>
                  <a:lnTo>
                    <a:pt x="38" y="322"/>
                  </a:lnTo>
                  <a:lnTo>
                    <a:pt x="33" y="300"/>
                  </a:lnTo>
                  <a:lnTo>
                    <a:pt x="30" y="277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0" y="232"/>
                  </a:lnTo>
                  <a:lnTo>
                    <a:pt x="33" y="209"/>
                  </a:lnTo>
                  <a:lnTo>
                    <a:pt x="38" y="188"/>
                  </a:lnTo>
                  <a:lnTo>
                    <a:pt x="47" y="168"/>
                  </a:lnTo>
                  <a:lnTo>
                    <a:pt x="57" y="148"/>
                  </a:lnTo>
                  <a:lnTo>
                    <a:pt x="67" y="129"/>
                  </a:lnTo>
                  <a:lnTo>
                    <a:pt x="80" y="111"/>
                  </a:lnTo>
                  <a:lnTo>
                    <a:pt x="95" y="96"/>
                  </a:lnTo>
                  <a:lnTo>
                    <a:pt x="111" y="81"/>
                  </a:lnTo>
                  <a:lnTo>
                    <a:pt x="128" y="68"/>
                  </a:lnTo>
                  <a:lnTo>
                    <a:pt x="146" y="58"/>
                  </a:lnTo>
                  <a:lnTo>
                    <a:pt x="166" y="48"/>
                  </a:lnTo>
                  <a:lnTo>
                    <a:pt x="186" y="40"/>
                  </a:lnTo>
                  <a:lnTo>
                    <a:pt x="208" y="35"/>
                  </a:lnTo>
                  <a:lnTo>
                    <a:pt x="231" y="32"/>
                  </a:lnTo>
                  <a:lnTo>
                    <a:pt x="254" y="30"/>
                  </a:lnTo>
                  <a:lnTo>
                    <a:pt x="25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2"/>
            <p:cNvSpPr>
              <a:spLocks noEditPoints="1"/>
            </p:cNvSpPr>
            <p:nvPr/>
          </p:nvSpPr>
          <p:spPr bwMode="auto">
            <a:xfrm>
              <a:off x="682626" y="4421188"/>
              <a:ext cx="612775" cy="614363"/>
            </a:xfrm>
            <a:custGeom>
              <a:avLst/>
              <a:gdLst>
                <a:gd name="T0" fmla="*/ 222 w 386"/>
                <a:gd name="T1" fmla="*/ 2 h 387"/>
                <a:gd name="T2" fmla="*/ 277 w 386"/>
                <a:gd name="T3" fmla="*/ 19 h 387"/>
                <a:gd name="T4" fmla="*/ 294 w 386"/>
                <a:gd name="T5" fmla="*/ 32 h 387"/>
                <a:gd name="T6" fmla="*/ 231 w 386"/>
                <a:gd name="T7" fmla="*/ 50 h 387"/>
                <a:gd name="T8" fmla="*/ 204 w 386"/>
                <a:gd name="T9" fmla="*/ 57 h 387"/>
                <a:gd name="T10" fmla="*/ 156 w 386"/>
                <a:gd name="T11" fmla="*/ 63 h 387"/>
                <a:gd name="T12" fmla="*/ 113 w 386"/>
                <a:gd name="T13" fmla="*/ 87 h 387"/>
                <a:gd name="T14" fmla="*/ 81 w 386"/>
                <a:gd name="T15" fmla="*/ 128 h 387"/>
                <a:gd name="T16" fmla="*/ 70 w 386"/>
                <a:gd name="T17" fmla="*/ 170 h 387"/>
                <a:gd name="T18" fmla="*/ 136 w 386"/>
                <a:gd name="T19" fmla="*/ 113 h 387"/>
                <a:gd name="T20" fmla="*/ 121 w 386"/>
                <a:gd name="T21" fmla="*/ 141 h 387"/>
                <a:gd name="T22" fmla="*/ 68 w 386"/>
                <a:gd name="T23" fmla="*/ 211 h 387"/>
                <a:gd name="T24" fmla="*/ 41 w 386"/>
                <a:gd name="T25" fmla="*/ 276 h 387"/>
                <a:gd name="T26" fmla="*/ 45 w 386"/>
                <a:gd name="T27" fmla="*/ 316 h 387"/>
                <a:gd name="T28" fmla="*/ 18 w 386"/>
                <a:gd name="T29" fmla="*/ 274 h 387"/>
                <a:gd name="T30" fmla="*/ 2 w 386"/>
                <a:gd name="T31" fmla="*/ 211 h 387"/>
                <a:gd name="T32" fmla="*/ 5 w 386"/>
                <a:gd name="T33" fmla="*/ 155 h 387"/>
                <a:gd name="T34" fmla="*/ 33 w 386"/>
                <a:gd name="T35" fmla="*/ 85 h 387"/>
                <a:gd name="T36" fmla="*/ 86 w 386"/>
                <a:gd name="T37" fmla="*/ 34 h 387"/>
                <a:gd name="T38" fmla="*/ 154 w 386"/>
                <a:gd name="T39" fmla="*/ 4 h 387"/>
                <a:gd name="T40" fmla="*/ 332 w 386"/>
                <a:gd name="T41" fmla="*/ 59 h 387"/>
                <a:gd name="T42" fmla="*/ 363 w 386"/>
                <a:gd name="T43" fmla="*/ 103 h 387"/>
                <a:gd name="T44" fmla="*/ 385 w 386"/>
                <a:gd name="T45" fmla="*/ 175 h 387"/>
                <a:gd name="T46" fmla="*/ 383 w 386"/>
                <a:gd name="T47" fmla="*/ 233 h 387"/>
                <a:gd name="T48" fmla="*/ 353 w 386"/>
                <a:gd name="T49" fmla="*/ 302 h 387"/>
                <a:gd name="T50" fmla="*/ 302 w 386"/>
                <a:gd name="T51" fmla="*/ 354 h 387"/>
                <a:gd name="T52" fmla="*/ 232 w 386"/>
                <a:gd name="T53" fmla="*/ 384 h 387"/>
                <a:gd name="T54" fmla="*/ 176 w 386"/>
                <a:gd name="T55" fmla="*/ 385 h 387"/>
                <a:gd name="T56" fmla="*/ 109 w 386"/>
                <a:gd name="T57" fmla="*/ 367 h 387"/>
                <a:gd name="T58" fmla="*/ 66 w 386"/>
                <a:gd name="T59" fmla="*/ 339 h 387"/>
                <a:gd name="T60" fmla="*/ 104 w 386"/>
                <a:gd name="T61" fmla="*/ 342 h 387"/>
                <a:gd name="T62" fmla="*/ 141 w 386"/>
                <a:gd name="T63" fmla="*/ 326 h 387"/>
                <a:gd name="T64" fmla="*/ 111 w 386"/>
                <a:gd name="T65" fmla="*/ 332 h 387"/>
                <a:gd name="T66" fmla="*/ 81 w 386"/>
                <a:gd name="T67" fmla="*/ 324 h 387"/>
                <a:gd name="T68" fmla="*/ 68 w 386"/>
                <a:gd name="T69" fmla="*/ 299 h 387"/>
                <a:gd name="T70" fmla="*/ 78 w 386"/>
                <a:gd name="T71" fmla="*/ 263 h 387"/>
                <a:gd name="T72" fmla="*/ 104 w 386"/>
                <a:gd name="T73" fmla="*/ 279 h 387"/>
                <a:gd name="T74" fmla="*/ 166 w 386"/>
                <a:gd name="T75" fmla="*/ 317 h 387"/>
                <a:gd name="T76" fmla="*/ 222 w 386"/>
                <a:gd name="T77" fmla="*/ 321 h 387"/>
                <a:gd name="T78" fmla="*/ 279 w 386"/>
                <a:gd name="T79" fmla="*/ 301 h 387"/>
                <a:gd name="T80" fmla="*/ 315 w 386"/>
                <a:gd name="T81" fmla="*/ 273 h 387"/>
                <a:gd name="T82" fmla="*/ 327 w 386"/>
                <a:gd name="T83" fmla="*/ 241 h 387"/>
                <a:gd name="T84" fmla="*/ 235 w 386"/>
                <a:gd name="T85" fmla="*/ 253 h 387"/>
                <a:gd name="T86" fmla="*/ 204 w 386"/>
                <a:gd name="T87" fmla="*/ 261 h 387"/>
                <a:gd name="T88" fmla="*/ 172 w 386"/>
                <a:gd name="T89" fmla="*/ 253 h 387"/>
                <a:gd name="T90" fmla="*/ 151 w 386"/>
                <a:gd name="T91" fmla="*/ 228 h 387"/>
                <a:gd name="T92" fmla="*/ 337 w 386"/>
                <a:gd name="T93" fmla="*/ 213 h 387"/>
                <a:gd name="T94" fmla="*/ 315 w 386"/>
                <a:gd name="T95" fmla="*/ 120 h 387"/>
                <a:gd name="T96" fmla="*/ 257 w 386"/>
                <a:gd name="T97" fmla="*/ 68 h 387"/>
                <a:gd name="T98" fmla="*/ 295 w 386"/>
                <a:gd name="T99" fmla="*/ 52 h 387"/>
                <a:gd name="T100" fmla="*/ 322 w 386"/>
                <a:gd name="T101" fmla="*/ 65 h 387"/>
                <a:gd name="T102" fmla="*/ 333 w 386"/>
                <a:gd name="T103" fmla="*/ 92 h 387"/>
                <a:gd name="T104" fmla="*/ 335 w 386"/>
                <a:gd name="T105" fmla="*/ 77 h 387"/>
                <a:gd name="T106" fmla="*/ 254 w 386"/>
                <a:gd name="T107" fmla="*/ 168 h 387"/>
                <a:gd name="T108" fmla="*/ 242 w 386"/>
                <a:gd name="T109" fmla="*/ 140 h 387"/>
                <a:gd name="T110" fmla="*/ 212 w 386"/>
                <a:gd name="T111" fmla="*/ 118 h 387"/>
                <a:gd name="T112" fmla="*/ 184 w 386"/>
                <a:gd name="T113" fmla="*/ 122 h 387"/>
                <a:gd name="T114" fmla="*/ 153 w 386"/>
                <a:gd name="T115" fmla="*/ 148 h 387"/>
                <a:gd name="T116" fmla="*/ 254 w 386"/>
                <a:gd name="T117" fmla="*/ 16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6" h="387">
                  <a:moveTo>
                    <a:pt x="194" y="0"/>
                  </a:moveTo>
                  <a:lnTo>
                    <a:pt x="194" y="0"/>
                  </a:lnTo>
                  <a:lnTo>
                    <a:pt x="209" y="0"/>
                  </a:lnTo>
                  <a:lnTo>
                    <a:pt x="222" y="2"/>
                  </a:lnTo>
                  <a:lnTo>
                    <a:pt x="237" y="5"/>
                  </a:lnTo>
                  <a:lnTo>
                    <a:pt x="250" y="9"/>
                  </a:lnTo>
                  <a:lnTo>
                    <a:pt x="264" y="14"/>
                  </a:lnTo>
                  <a:lnTo>
                    <a:pt x="277" y="19"/>
                  </a:lnTo>
                  <a:lnTo>
                    <a:pt x="289" y="25"/>
                  </a:lnTo>
                  <a:lnTo>
                    <a:pt x="300" y="34"/>
                  </a:lnTo>
                  <a:lnTo>
                    <a:pt x="300" y="34"/>
                  </a:lnTo>
                  <a:lnTo>
                    <a:pt x="294" y="32"/>
                  </a:lnTo>
                  <a:lnTo>
                    <a:pt x="285" y="32"/>
                  </a:lnTo>
                  <a:lnTo>
                    <a:pt x="267" y="35"/>
                  </a:lnTo>
                  <a:lnTo>
                    <a:pt x="249" y="40"/>
                  </a:lnTo>
                  <a:lnTo>
                    <a:pt x="231" y="50"/>
                  </a:lnTo>
                  <a:lnTo>
                    <a:pt x="231" y="50"/>
                  </a:lnTo>
                  <a:lnTo>
                    <a:pt x="217" y="57"/>
                  </a:lnTo>
                  <a:lnTo>
                    <a:pt x="217" y="57"/>
                  </a:lnTo>
                  <a:lnTo>
                    <a:pt x="204" y="57"/>
                  </a:lnTo>
                  <a:lnTo>
                    <a:pt x="192" y="57"/>
                  </a:lnTo>
                  <a:lnTo>
                    <a:pt x="181" y="59"/>
                  </a:lnTo>
                  <a:lnTo>
                    <a:pt x="167" y="60"/>
                  </a:lnTo>
                  <a:lnTo>
                    <a:pt x="156" y="63"/>
                  </a:lnTo>
                  <a:lnTo>
                    <a:pt x="144" y="68"/>
                  </a:lnTo>
                  <a:lnTo>
                    <a:pt x="133" y="73"/>
                  </a:lnTo>
                  <a:lnTo>
                    <a:pt x="123" y="80"/>
                  </a:lnTo>
                  <a:lnTo>
                    <a:pt x="113" y="87"/>
                  </a:lnTo>
                  <a:lnTo>
                    <a:pt x="104" y="97"/>
                  </a:lnTo>
                  <a:lnTo>
                    <a:pt x="96" y="105"/>
                  </a:lnTo>
                  <a:lnTo>
                    <a:pt x="88" y="117"/>
                  </a:lnTo>
                  <a:lnTo>
                    <a:pt x="81" y="128"/>
                  </a:lnTo>
                  <a:lnTo>
                    <a:pt x="76" y="141"/>
                  </a:lnTo>
                  <a:lnTo>
                    <a:pt x="71" y="155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80" y="158"/>
                  </a:lnTo>
                  <a:lnTo>
                    <a:pt x="90" y="148"/>
                  </a:lnTo>
                  <a:lnTo>
                    <a:pt x="113" y="130"/>
                  </a:lnTo>
                  <a:lnTo>
                    <a:pt x="136" y="113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41" y="120"/>
                  </a:lnTo>
                  <a:lnTo>
                    <a:pt x="121" y="141"/>
                  </a:lnTo>
                  <a:lnTo>
                    <a:pt x="103" y="163"/>
                  </a:lnTo>
                  <a:lnTo>
                    <a:pt x="85" y="186"/>
                  </a:lnTo>
                  <a:lnTo>
                    <a:pt x="85" y="186"/>
                  </a:lnTo>
                  <a:lnTo>
                    <a:pt x="68" y="211"/>
                  </a:lnTo>
                  <a:lnTo>
                    <a:pt x="55" y="234"/>
                  </a:lnTo>
                  <a:lnTo>
                    <a:pt x="48" y="248"/>
                  </a:lnTo>
                  <a:lnTo>
                    <a:pt x="43" y="261"/>
                  </a:lnTo>
                  <a:lnTo>
                    <a:pt x="41" y="276"/>
                  </a:lnTo>
                  <a:lnTo>
                    <a:pt x="40" y="291"/>
                  </a:lnTo>
                  <a:lnTo>
                    <a:pt x="40" y="291"/>
                  </a:lnTo>
                  <a:lnTo>
                    <a:pt x="40" y="304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35" y="302"/>
                  </a:lnTo>
                  <a:lnTo>
                    <a:pt x="26" y="289"/>
                  </a:lnTo>
                  <a:lnTo>
                    <a:pt x="18" y="274"/>
                  </a:lnTo>
                  <a:lnTo>
                    <a:pt x="12" y="259"/>
                  </a:lnTo>
                  <a:lnTo>
                    <a:pt x="7" y="244"/>
                  </a:lnTo>
                  <a:lnTo>
                    <a:pt x="3" y="228"/>
                  </a:lnTo>
                  <a:lnTo>
                    <a:pt x="2" y="211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2" y="175"/>
                  </a:lnTo>
                  <a:lnTo>
                    <a:pt x="5" y="155"/>
                  </a:lnTo>
                  <a:lnTo>
                    <a:pt x="8" y="136"/>
                  </a:lnTo>
                  <a:lnTo>
                    <a:pt x="15" y="118"/>
                  </a:lnTo>
                  <a:lnTo>
                    <a:pt x="23" y="102"/>
                  </a:lnTo>
                  <a:lnTo>
                    <a:pt x="33" y="85"/>
                  </a:lnTo>
                  <a:lnTo>
                    <a:pt x="45" y="70"/>
                  </a:lnTo>
                  <a:lnTo>
                    <a:pt x="56" y="57"/>
                  </a:lnTo>
                  <a:lnTo>
                    <a:pt x="71" y="45"/>
                  </a:lnTo>
                  <a:lnTo>
                    <a:pt x="86" y="34"/>
                  </a:lnTo>
                  <a:lnTo>
                    <a:pt x="101" y="24"/>
                  </a:lnTo>
                  <a:lnTo>
                    <a:pt x="118" y="15"/>
                  </a:lnTo>
                  <a:lnTo>
                    <a:pt x="136" y="9"/>
                  </a:lnTo>
                  <a:lnTo>
                    <a:pt x="154" y="4"/>
                  </a:lnTo>
                  <a:lnTo>
                    <a:pt x="174" y="2"/>
                  </a:lnTo>
                  <a:lnTo>
                    <a:pt x="194" y="0"/>
                  </a:lnTo>
                  <a:lnTo>
                    <a:pt x="194" y="0"/>
                  </a:lnTo>
                  <a:close/>
                  <a:moveTo>
                    <a:pt x="332" y="59"/>
                  </a:moveTo>
                  <a:lnTo>
                    <a:pt x="332" y="59"/>
                  </a:lnTo>
                  <a:lnTo>
                    <a:pt x="343" y="72"/>
                  </a:lnTo>
                  <a:lnTo>
                    <a:pt x="355" y="87"/>
                  </a:lnTo>
                  <a:lnTo>
                    <a:pt x="363" y="103"/>
                  </a:lnTo>
                  <a:lnTo>
                    <a:pt x="372" y="120"/>
                  </a:lnTo>
                  <a:lnTo>
                    <a:pt x="378" y="136"/>
                  </a:lnTo>
                  <a:lnTo>
                    <a:pt x="383" y="155"/>
                  </a:lnTo>
                  <a:lnTo>
                    <a:pt x="385" y="175"/>
                  </a:lnTo>
                  <a:lnTo>
                    <a:pt x="386" y="195"/>
                  </a:lnTo>
                  <a:lnTo>
                    <a:pt x="386" y="195"/>
                  </a:lnTo>
                  <a:lnTo>
                    <a:pt x="385" y="213"/>
                  </a:lnTo>
                  <a:lnTo>
                    <a:pt x="383" y="233"/>
                  </a:lnTo>
                  <a:lnTo>
                    <a:pt x="378" y="251"/>
                  </a:lnTo>
                  <a:lnTo>
                    <a:pt x="372" y="269"/>
                  </a:lnTo>
                  <a:lnTo>
                    <a:pt x="363" y="286"/>
                  </a:lnTo>
                  <a:lnTo>
                    <a:pt x="353" y="302"/>
                  </a:lnTo>
                  <a:lnTo>
                    <a:pt x="342" y="317"/>
                  </a:lnTo>
                  <a:lnTo>
                    <a:pt x="330" y="331"/>
                  </a:lnTo>
                  <a:lnTo>
                    <a:pt x="317" y="342"/>
                  </a:lnTo>
                  <a:lnTo>
                    <a:pt x="302" y="354"/>
                  </a:lnTo>
                  <a:lnTo>
                    <a:pt x="285" y="364"/>
                  </a:lnTo>
                  <a:lnTo>
                    <a:pt x="269" y="372"/>
                  </a:lnTo>
                  <a:lnTo>
                    <a:pt x="250" y="379"/>
                  </a:lnTo>
                  <a:lnTo>
                    <a:pt x="232" y="384"/>
                  </a:lnTo>
                  <a:lnTo>
                    <a:pt x="214" y="385"/>
                  </a:lnTo>
                  <a:lnTo>
                    <a:pt x="194" y="387"/>
                  </a:lnTo>
                  <a:lnTo>
                    <a:pt x="194" y="387"/>
                  </a:lnTo>
                  <a:lnTo>
                    <a:pt x="176" y="385"/>
                  </a:lnTo>
                  <a:lnTo>
                    <a:pt x="158" y="384"/>
                  </a:lnTo>
                  <a:lnTo>
                    <a:pt x="141" y="380"/>
                  </a:lnTo>
                  <a:lnTo>
                    <a:pt x="124" y="374"/>
                  </a:lnTo>
                  <a:lnTo>
                    <a:pt x="109" y="367"/>
                  </a:lnTo>
                  <a:lnTo>
                    <a:pt x="94" y="359"/>
                  </a:lnTo>
                  <a:lnTo>
                    <a:pt x="80" y="350"/>
                  </a:lnTo>
                  <a:lnTo>
                    <a:pt x="66" y="339"/>
                  </a:lnTo>
                  <a:lnTo>
                    <a:pt x="66" y="339"/>
                  </a:lnTo>
                  <a:lnTo>
                    <a:pt x="75" y="342"/>
                  </a:lnTo>
                  <a:lnTo>
                    <a:pt x="85" y="344"/>
                  </a:lnTo>
                  <a:lnTo>
                    <a:pt x="94" y="344"/>
                  </a:lnTo>
                  <a:lnTo>
                    <a:pt x="104" y="342"/>
                  </a:lnTo>
                  <a:lnTo>
                    <a:pt x="114" y="341"/>
                  </a:lnTo>
                  <a:lnTo>
                    <a:pt x="124" y="337"/>
                  </a:lnTo>
                  <a:lnTo>
                    <a:pt x="133" y="332"/>
                  </a:lnTo>
                  <a:lnTo>
                    <a:pt x="141" y="326"/>
                  </a:lnTo>
                  <a:lnTo>
                    <a:pt x="141" y="326"/>
                  </a:lnTo>
                  <a:lnTo>
                    <a:pt x="131" y="329"/>
                  </a:lnTo>
                  <a:lnTo>
                    <a:pt x="121" y="331"/>
                  </a:lnTo>
                  <a:lnTo>
                    <a:pt x="111" y="332"/>
                  </a:lnTo>
                  <a:lnTo>
                    <a:pt x="103" y="332"/>
                  </a:lnTo>
                  <a:lnTo>
                    <a:pt x="94" y="331"/>
                  </a:lnTo>
                  <a:lnTo>
                    <a:pt x="88" y="327"/>
                  </a:lnTo>
                  <a:lnTo>
                    <a:pt x="81" y="324"/>
                  </a:lnTo>
                  <a:lnTo>
                    <a:pt x="76" y="319"/>
                  </a:lnTo>
                  <a:lnTo>
                    <a:pt x="73" y="314"/>
                  </a:lnTo>
                  <a:lnTo>
                    <a:pt x="70" y="307"/>
                  </a:lnTo>
                  <a:lnTo>
                    <a:pt x="68" y="299"/>
                  </a:lnTo>
                  <a:lnTo>
                    <a:pt x="68" y="292"/>
                  </a:lnTo>
                  <a:lnTo>
                    <a:pt x="70" y="282"/>
                  </a:lnTo>
                  <a:lnTo>
                    <a:pt x="73" y="273"/>
                  </a:lnTo>
                  <a:lnTo>
                    <a:pt x="78" y="263"/>
                  </a:lnTo>
                  <a:lnTo>
                    <a:pt x="85" y="251"/>
                  </a:lnTo>
                  <a:lnTo>
                    <a:pt x="85" y="251"/>
                  </a:lnTo>
                  <a:lnTo>
                    <a:pt x="94" y="266"/>
                  </a:lnTo>
                  <a:lnTo>
                    <a:pt x="104" y="279"/>
                  </a:lnTo>
                  <a:lnTo>
                    <a:pt x="118" y="291"/>
                  </a:lnTo>
                  <a:lnTo>
                    <a:pt x="133" y="302"/>
                  </a:lnTo>
                  <a:lnTo>
                    <a:pt x="149" y="311"/>
                  </a:lnTo>
                  <a:lnTo>
                    <a:pt x="166" y="317"/>
                  </a:lnTo>
                  <a:lnTo>
                    <a:pt x="186" y="321"/>
                  </a:lnTo>
                  <a:lnTo>
                    <a:pt x="206" y="322"/>
                  </a:lnTo>
                  <a:lnTo>
                    <a:pt x="206" y="322"/>
                  </a:lnTo>
                  <a:lnTo>
                    <a:pt x="222" y="321"/>
                  </a:lnTo>
                  <a:lnTo>
                    <a:pt x="237" y="317"/>
                  </a:lnTo>
                  <a:lnTo>
                    <a:pt x="252" y="314"/>
                  </a:lnTo>
                  <a:lnTo>
                    <a:pt x="265" y="309"/>
                  </a:lnTo>
                  <a:lnTo>
                    <a:pt x="279" y="301"/>
                  </a:lnTo>
                  <a:lnTo>
                    <a:pt x="292" y="292"/>
                  </a:lnTo>
                  <a:lnTo>
                    <a:pt x="304" y="284"/>
                  </a:lnTo>
                  <a:lnTo>
                    <a:pt x="315" y="273"/>
                  </a:lnTo>
                  <a:lnTo>
                    <a:pt x="315" y="273"/>
                  </a:lnTo>
                  <a:lnTo>
                    <a:pt x="320" y="266"/>
                  </a:lnTo>
                  <a:lnTo>
                    <a:pt x="325" y="258"/>
                  </a:lnTo>
                  <a:lnTo>
                    <a:pt x="333" y="241"/>
                  </a:lnTo>
                  <a:lnTo>
                    <a:pt x="327" y="241"/>
                  </a:lnTo>
                  <a:lnTo>
                    <a:pt x="249" y="241"/>
                  </a:lnTo>
                  <a:lnTo>
                    <a:pt x="249" y="241"/>
                  </a:lnTo>
                  <a:lnTo>
                    <a:pt x="244" y="248"/>
                  </a:lnTo>
                  <a:lnTo>
                    <a:pt x="235" y="253"/>
                  </a:lnTo>
                  <a:lnTo>
                    <a:pt x="229" y="256"/>
                  </a:lnTo>
                  <a:lnTo>
                    <a:pt x="221" y="259"/>
                  </a:lnTo>
                  <a:lnTo>
                    <a:pt x="212" y="261"/>
                  </a:lnTo>
                  <a:lnTo>
                    <a:pt x="204" y="261"/>
                  </a:lnTo>
                  <a:lnTo>
                    <a:pt x="196" y="261"/>
                  </a:lnTo>
                  <a:lnTo>
                    <a:pt x="187" y="259"/>
                  </a:lnTo>
                  <a:lnTo>
                    <a:pt x="181" y="256"/>
                  </a:lnTo>
                  <a:lnTo>
                    <a:pt x="172" y="253"/>
                  </a:lnTo>
                  <a:lnTo>
                    <a:pt x="166" y="248"/>
                  </a:lnTo>
                  <a:lnTo>
                    <a:pt x="161" y="241"/>
                  </a:lnTo>
                  <a:lnTo>
                    <a:pt x="154" y="236"/>
                  </a:lnTo>
                  <a:lnTo>
                    <a:pt x="151" y="228"/>
                  </a:lnTo>
                  <a:lnTo>
                    <a:pt x="148" y="221"/>
                  </a:lnTo>
                  <a:lnTo>
                    <a:pt x="146" y="213"/>
                  </a:lnTo>
                  <a:lnTo>
                    <a:pt x="337" y="213"/>
                  </a:lnTo>
                  <a:lnTo>
                    <a:pt x="337" y="213"/>
                  </a:lnTo>
                  <a:lnTo>
                    <a:pt x="335" y="185"/>
                  </a:lnTo>
                  <a:lnTo>
                    <a:pt x="332" y="161"/>
                  </a:lnTo>
                  <a:lnTo>
                    <a:pt x="325" y="140"/>
                  </a:lnTo>
                  <a:lnTo>
                    <a:pt x="315" y="120"/>
                  </a:lnTo>
                  <a:lnTo>
                    <a:pt x="304" y="103"/>
                  </a:lnTo>
                  <a:lnTo>
                    <a:pt x="289" y="88"/>
                  </a:lnTo>
                  <a:lnTo>
                    <a:pt x="274" y="78"/>
                  </a:lnTo>
                  <a:lnTo>
                    <a:pt x="257" y="68"/>
                  </a:lnTo>
                  <a:lnTo>
                    <a:pt x="257" y="68"/>
                  </a:lnTo>
                  <a:lnTo>
                    <a:pt x="270" y="60"/>
                  </a:lnTo>
                  <a:lnTo>
                    <a:pt x="282" y="54"/>
                  </a:lnTo>
                  <a:lnTo>
                    <a:pt x="295" y="52"/>
                  </a:lnTo>
                  <a:lnTo>
                    <a:pt x="307" y="55"/>
                  </a:lnTo>
                  <a:lnTo>
                    <a:pt x="312" y="57"/>
                  </a:lnTo>
                  <a:lnTo>
                    <a:pt x="317" y="62"/>
                  </a:lnTo>
                  <a:lnTo>
                    <a:pt x="322" y="65"/>
                  </a:lnTo>
                  <a:lnTo>
                    <a:pt x="325" y="70"/>
                  </a:lnTo>
                  <a:lnTo>
                    <a:pt x="328" y="77"/>
                  </a:lnTo>
                  <a:lnTo>
                    <a:pt x="332" y="85"/>
                  </a:lnTo>
                  <a:lnTo>
                    <a:pt x="333" y="9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5" y="88"/>
                  </a:lnTo>
                  <a:lnTo>
                    <a:pt x="335" y="77"/>
                  </a:lnTo>
                  <a:lnTo>
                    <a:pt x="333" y="67"/>
                  </a:lnTo>
                  <a:lnTo>
                    <a:pt x="332" y="59"/>
                  </a:lnTo>
                  <a:lnTo>
                    <a:pt x="332" y="59"/>
                  </a:lnTo>
                  <a:close/>
                  <a:moveTo>
                    <a:pt x="254" y="168"/>
                  </a:moveTo>
                  <a:lnTo>
                    <a:pt x="254" y="168"/>
                  </a:lnTo>
                  <a:lnTo>
                    <a:pt x="252" y="158"/>
                  </a:lnTo>
                  <a:lnTo>
                    <a:pt x="249" y="148"/>
                  </a:lnTo>
                  <a:lnTo>
                    <a:pt x="242" y="140"/>
                  </a:lnTo>
                  <a:lnTo>
                    <a:pt x="235" y="133"/>
                  </a:lnTo>
                  <a:lnTo>
                    <a:pt x="229" y="127"/>
                  </a:lnTo>
                  <a:lnTo>
                    <a:pt x="221" y="122"/>
                  </a:lnTo>
                  <a:lnTo>
                    <a:pt x="212" y="118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194" y="118"/>
                  </a:lnTo>
                  <a:lnTo>
                    <a:pt x="184" y="122"/>
                  </a:lnTo>
                  <a:lnTo>
                    <a:pt x="174" y="127"/>
                  </a:lnTo>
                  <a:lnTo>
                    <a:pt x="166" y="133"/>
                  </a:lnTo>
                  <a:lnTo>
                    <a:pt x="159" y="140"/>
                  </a:lnTo>
                  <a:lnTo>
                    <a:pt x="153" y="148"/>
                  </a:lnTo>
                  <a:lnTo>
                    <a:pt x="149" y="158"/>
                  </a:lnTo>
                  <a:lnTo>
                    <a:pt x="146" y="168"/>
                  </a:lnTo>
                  <a:lnTo>
                    <a:pt x="254" y="168"/>
                  </a:lnTo>
                  <a:lnTo>
                    <a:pt x="254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797083" y="2968261"/>
            <a:ext cx="858838" cy="682626"/>
            <a:chOff x="3721100" y="3419475"/>
            <a:chExt cx="858838" cy="682626"/>
          </a:xfrm>
        </p:grpSpPr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4254500" y="3419475"/>
              <a:ext cx="325438" cy="495300"/>
            </a:xfrm>
            <a:custGeom>
              <a:avLst/>
              <a:gdLst>
                <a:gd name="T0" fmla="*/ 48 w 87"/>
                <a:gd name="T1" fmla="*/ 132 h 132"/>
                <a:gd name="T2" fmla="*/ 34 w 87"/>
                <a:gd name="T3" fmla="*/ 125 h 132"/>
                <a:gd name="T4" fmla="*/ 28 w 87"/>
                <a:gd name="T5" fmla="*/ 102 h 132"/>
                <a:gd name="T6" fmla="*/ 47 w 87"/>
                <a:gd name="T7" fmla="*/ 75 h 132"/>
                <a:gd name="T8" fmla="*/ 70 w 87"/>
                <a:gd name="T9" fmla="*/ 44 h 132"/>
                <a:gd name="T10" fmla="*/ 64 w 87"/>
                <a:gd name="T11" fmla="*/ 17 h 132"/>
                <a:gd name="T12" fmla="*/ 38 w 87"/>
                <a:gd name="T13" fmla="*/ 13 h 132"/>
                <a:gd name="T14" fmla="*/ 5 w 87"/>
                <a:gd name="T15" fmla="*/ 35 h 132"/>
                <a:gd name="T16" fmla="*/ 0 w 87"/>
                <a:gd name="T17" fmla="*/ 30 h 132"/>
                <a:gd name="T18" fmla="*/ 31 w 87"/>
                <a:gd name="T19" fmla="*/ 6 h 132"/>
                <a:gd name="T20" fmla="*/ 69 w 87"/>
                <a:gd name="T21" fmla="*/ 12 h 132"/>
                <a:gd name="T22" fmla="*/ 76 w 87"/>
                <a:gd name="T23" fmla="*/ 47 h 132"/>
                <a:gd name="T24" fmla="*/ 52 w 87"/>
                <a:gd name="T25" fmla="*/ 80 h 132"/>
                <a:gd name="T26" fmla="*/ 35 w 87"/>
                <a:gd name="T27" fmla="*/ 104 h 132"/>
                <a:gd name="T28" fmla="*/ 38 w 87"/>
                <a:gd name="T29" fmla="*/ 120 h 132"/>
                <a:gd name="T30" fmla="*/ 55 w 87"/>
                <a:gd name="T31" fmla="*/ 123 h 132"/>
                <a:gd name="T32" fmla="*/ 82 w 87"/>
                <a:gd name="T33" fmla="*/ 103 h 132"/>
                <a:gd name="T34" fmla="*/ 87 w 87"/>
                <a:gd name="T35" fmla="*/ 108 h 132"/>
                <a:gd name="T36" fmla="*/ 58 w 87"/>
                <a:gd name="T37" fmla="*/ 130 h 132"/>
                <a:gd name="T38" fmla="*/ 48 w 87"/>
                <a:gd name="T3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132">
                  <a:moveTo>
                    <a:pt x="48" y="132"/>
                  </a:moveTo>
                  <a:cubicBezTo>
                    <a:pt x="43" y="132"/>
                    <a:pt x="38" y="130"/>
                    <a:pt x="34" y="125"/>
                  </a:cubicBezTo>
                  <a:cubicBezTo>
                    <a:pt x="27" y="119"/>
                    <a:pt x="25" y="111"/>
                    <a:pt x="28" y="102"/>
                  </a:cubicBezTo>
                  <a:cubicBezTo>
                    <a:pt x="31" y="94"/>
                    <a:pt x="37" y="85"/>
                    <a:pt x="47" y="75"/>
                  </a:cubicBezTo>
                  <a:cubicBezTo>
                    <a:pt x="59" y="64"/>
                    <a:pt x="66" y="54"/>
                    <a:pt x="70" y="44"/>
                  </a:cubicBezTo>
                  <a:cubicBezTo>
                    <a:pt x="74" y="34"/>
                    <a:pt x="72" y="25"/>
                    <a:pt x="64" y="17"/>
                  </a:cubicBezTo>
                  <a:cubicBezTo>
                    <a:pt x="55" y="8"/>
                    <a:pt x="50" y="7"/>
                    <a:pt x="38" y="13"/>
                  </a:cubicBezTo>
                  <a:cubicBezTo>
                    <a:pt x="28" y="17"/>
                    <a:pt x="14" y="27"/>
                    <a:pt x="5" y="3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9" y="22"/>
                    <a:pt x="20" y="12"/>
                    <a:pt x="31" y="6"/>
                  </a:cubicBezTo>
                  <a:cubicBezTo>
                    <a:pt x="45" y="0"/>
                    <a:pt x="58" y="1"/>
                    <a:pt x="69" y="12"/>
                  </a:cubicBezTo>
                  <a:cubicBezTo>
                    <a:pt x="79" y="22"/>
                    <a:pt x="81" y="34"/>
                    <a:pt x="76" y="47"/>
                  </a:cubicBezTo>
                  <a:cubicBezTo>
                    <a:pt x="72" y="57"/>
                    <a:pt x="65" y="68"/>
                    <a:pt x="52" y="80"/>
                  </a:cubicBezTo>
                  <a:cubicBezTo>
                    <a:pt x="43" y="89"/>
                    <a:pt x="37" y="97"/>
                    <a:pt x="35" y="104"/>
                  </a:cubicBezTo>
                  <a:cubicBezTo>
                    <a:pt x="33" y="111"/>
                    <a:pt x="34" y="116"/>
                    <a:pt x="38" y="120"/>
                  </a:cubicBezTo>
                  <a:cubicBezTo>
                    <a:pt x="43" y="125"/>
                    <a:pt x="48" y="126"/>
                    <a:pt x="55" y="123"/>
                  </a:cubicBezTo>
                  <a:cubicBezTo>
                    <a:pt x="63" y="120"/>
                    <a:pt x="71" y="114"/>
                    <a:pt x="82" y="103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76" y="119"/>
                    <a:pt x="66" y="127"/>
                    <a:pt x="58" y="130"/>
                  </a:cubicBezTo>
                  <a:cubicBezTo>
                    <a:pt x="54" y="131"/>
                    <a:pt x="51" y="132"/>
                    <a:pt x="48" y="1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3721100" y="3652838"/>
              <a:ext cx="454025" cy="449263"/>
            </a:xfrm>
            <a:custGeom>
              <a:avLst/>
              <a:gdLst>
                <a:gd name="T0" fmla="*/ 37 w 121"/>
                <a:gd name="T1" fmla="*/ 0 h 120"/>
                <a:gd name="T2" fmla="*/ 24 w 121"/>
                <a:gd name="T3" fmla="*/ 13 h 120"/>
                <a:gd name="T4" fmla="*/ 24 w 121"/>
                <a:gd name="T5" fmla="*/ 97 h 120"/>
                <a:gd name="T6" fmla="*/ 108 w 121"/>
                <a:gd name="T7" fmla="*/ 97 h 120"/>
                <a:gd name="T8" fmla="*/ 121 w 121"/>
                <a:gd name="T9" fmla="*/ 84 h 120"/>
                <a:gd name="T10" fmla="*/ 37 w 121"/>
                <a:gd name="T1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20">
                  <a:moveTo>
                    <a:pt x="37" y="0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0" y="36"/>
                    <a:pt x="0" y="74"/>
                    <a:pt x="24" y="97"/>
                  </a:cubicBezTo>
                  <a:cubicBezTo>
                    <a:pt x="47" y="120"/>
                    <a:pt x="84" y="120"/>
                    <a:pt x="108" y="97"/>
                  </a:cubicBezTo>
                  <a:cubicBezTo>
                    <a:pt x="121" y="84"/>
                    <a:pt x="121" y="84"/>
                    <a:pt x="121" y="84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3894138" y="3494088"/>
              <a:ext cx="330200" cy="263525"/>
            </a:xfrm>
            <a:custGeom>
              <a:avLst/>
              <a:gdLst>
                <a:gd name="T0" fmla="*/ 49 w 88"/>
                <a:gd name="T1" fmla="*/ 42 h 70"/>
                <a:gd name="T2" fmla="*/ 59 w 88"/>
                <a:gd name="T3" fmla="*/ 32 h 70"/>
                <a:gd name="T4" fmla="*/ 77 w 88"/>
                <a:gd name="T5" fmla="*/ 29 h 70"/>
                <a:gd name="T6" fmla="*/ 88 w 88"/>
                <a:gd name="T7" fmla="*/ 18 h 70"/>
                <a:gd name="T8" fmla="*/ 10 w 88"/>
                <a:gd name="T9" fmla="*/ 23 h 70"/>
                <a:gd name="T10" fmla="*/ 0 w 88"/>
                <a:gd name="T11" fmla="*/ 33 h 70"/>
                <a:gd name="T12" fmla="*/ 36 w 88"/>
                <a:gd name="T13" fmla="*/ 70 h 70"/>
                <a:gd name="T14" fmla="*/ 46 w 88"/>
                <a:gd name="T15" fmla="*/ 60 h 70"/>
                <a:gd name="T16" fmla="*/ 49 w 88"/>
                <a:gd name="T1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70">
                  <a:moveTo>
                    <a:pt x="49" y="42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64" y="27"/>
                    <a:pt x="71" y="26"/>
                    <a:pt x="77" y="29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64" y="0"/>
                    <a:pt x="31" y="2"/>
                    <a:pt x="10" y="2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4" y="54"/>
                    <a:pt x="44" y="47"/>
                    <a:pt x="49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4054475" y="3603625"/>
              <a:ext cx="277813" cy="330200"/>
            </a:xfrm>
            <a:custGeom>
              <a:avLst/>
              <a:gdLst>
                <a:gd name="T0" fmla="*/ 51 w 74"/>
                <a:gd name="T1" fmla="*/ 0 h 88"/>
                <a:gd name="T2" fmla="*/ 40 w 74"/>
                <a:gd name="T3" fmla="*/ 11 h 88"/>
                <a:gd name="T4" fmla="*/ 37 w 74"/>
                <a:gd name="T5" fmla="*/ 27 h 88"/>
                <a:gd name="T6" fmla="*/ 27 w 74"/>
                <a:gd name="T7" fmla="*/ 37 h 88"/>
                <a:gd name="T8" fmla="*/ 10 w 74"/>
                <a:gd name="T9" fmla="*/ 41 h 88"/>
                <a:gd name="T10" fmla="*/ 0 w 74"/>
                <a:gd name="T11" fmla="*/ 51 h 88"/>
                <a:gd name="T12" fmla="*/ 37 w 74"/>
                <a:gd name="T13" fmla="*/ 88 h 88"/>
                <a:gd name="T14" fmla="*/ 47 w 74"/>
                <a:gd name="T15" fmla="*/ 78 h 88"/>
                <a:gd name="T16" fmla="*/ 51 w 74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8">
                  <a:moveTo>
                    <a:pt x="51" y="0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7"/>
                    <a:pt x="41" y="23"/>
                    <a:pt x="37" y="2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2" y="42"/>
                    <a:pt x="16" y="43"/>
                    <a:pt x="10" y="4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74" y="51"/>
                    <a:pt x="74" y="29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4078288" y="3629025"/>
              <a:ext cx="111125" cy="98425"/>
            </a:xfrm>
            <a:custGeom>
              <a:avLst/>
              <a:gdLst>
                <a:gd name="T0" fmla="*/ 28 w 30"/>
                <a:gd name="T1" fmla="*/ 14 h 26"/>
                <a:gd name="T2" fmla="*/ 14 w 30"/>
                <a:gd name="T3" fmla="*/ 24 h 26"/>
                <a:gd name="T4" fmla="*/ 10 w 30"/>
                <a:gd name="T5" fmla="*/ 26 h 26"/>
                <a:gd name="T6" fmla="*/ 5 w 30"/>
                <a:gd name="T7" fmla="*/ 24 h 26"/>
                <a:gd name="T8" fmla="*/ 3 w 30"/>
                <a:gd name="T9" fmla="*/ 21 h 26"/>
                <a:gd name="T10" fmla="*/ 3 w 30"/>
                <a:gd name="T11" fmla="*/ 12 h 26"/>
                <a:gd name="T12" fmla="*/ 13 w 30"/>
                <a:gd name="T13" fmla="*/ 2 h 26"/>
                <a:gd name="T14" fmla="*/ 17 w 30"/>
                <a:gd name="T15" fmla="*/ 0 h 26"/>
                <a:gd name="T16" fmla="*/ 22 w 30"/>
                <a:gd name="T17" fmla="*/ 2 h 26"/>
                <a:gd name="T18" fmla="*/ 24 w 30"/>
                <a:gd name="T19" fmla="*/ 5 h 26"/>
                <a:gd name="T20" fmla="*/ 26 w 30"/>
                <a:gd name="T21" fmla="*/ 10 h 26"/>
                <a:gd name="T22" fmla="*/ 28 w 30"/>
                <a:gd name="T2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6">
                  <a:moveTo>
                    <a:pt x="28" y="14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13" y="25"/>
                    <a:pt x="12" y="26"/>
                    <a:pt x="10" y="26"/>
                  </a:cubicBezTo>
                  <a:cubicBezTo>
                    <a:pt x="8" y="26"/>
                    <a:pt x="7" y="25"/>
                    <a:pt x="5" y="24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19"/>
                    <a:pt x="0" y="15"/>
                    <a:pt x="3" y="1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19" y="0"/>
                    <a:pt x="21" y="1"/>
                    <a:pt x="22" y="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6"/>
                    <a:pt x="26" y="8"/>
                    <a:pt x="26" y="10"/>
                  </a:cubicBezTo>
                  <a:cubicBezTo>
                    <a:pt x="26" y="11"/>
                    <a:pt x="30" y="13"/>
                    <a:pt x="28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3" name="矩形 5"/>
          <p:cNvSpPr/>
          <p:nvPr/>
        </p:nvSpPr>
        <p:spPr>
          <a:xfrm>
            <a:off x="2673871" y="53127"/>
            <a:ext cx="9412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Наиболее часто задаваемые вопросы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D:\2012\KuzGTU_MMF\KuzGTU_panoramma_2010 copy.png">
            <a:extLst>
              <a:ext uri="{FF2B5EF4-FFF2-40B4-BE49-F238E27FC236}">
                <a16:creationId xmlns:a16="http://schemas.microsoft.com/office/drawing/2014/main" id="{8DAAA262-9E03-5280-43EC-3D223995C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105149" y="458033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5112E08-7AD4-D7E7-D43A-C77C54B9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" y="140187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0F884A6-B38B-56EA-B900-4560BA978CD3}"/>
              </a:ext>
            </a:extLst>
          </p:cNvPr>
          <p:cNvCxnSpPr/>
          <p:nvPr/>
        </p:nvCxnSpPr>
        <p:spPr>
          <a:xfrm>
            <a:off x="215900" y="1192903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284" y="1372772"/>
            <a:ext cx="1193271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каких числах начисляется стипендия?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25-5 число каждого месяца. По любым вопросам, связанным со стипендией обращаться в стипендиальную группу бухгалтерии,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ауд.1133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ли аспиранты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ПГАС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Аспиранты не могут получать повышенную государственную академическую стипендию.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образом взять академический отпуск?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Академический отпуск предоставляется по личному заявлению дирекцией института.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необходимость посещать занятия, согласно расписанию?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занятий является одним из условий допуска  к сессии.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получить справку об обучении и справку о сданных кандидатских экзаменах?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Справку возможно подучить в течении 10 рабочих дней после обращения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ПКВК, ауд.1240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879975" y="6387757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15648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7273" r="156" b="7833"/>
          <a:stretch/>
        </p:blipFill>
        <p:spPr>
          <a:xfrm>
            <a:off x="-467146" y="359460"/>
            <a:ext cx="10595610" cy="599086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4406447" y="3996820"/>
            <a:ext cx="8132263" cy="815204"/>
            <a:chOff x="802188" y="2197354"/>
            <a:chExt cx="9010172" cy="1840975"/>
          </a:xfrm>
        </p:grpSpPr>
        <p:sp>
          <p:nvSpPr>
            <p:cNvPr id="35" name="矩形 34"/>
            <p:cNvSpPr/>
            <p:nvPr/>
          </p:nvSpPr>
          <p:spPr>
            <a:xfrm>
              <a:off x="802188" y="2197354"/>
              <a:ext cx="8609972" cy="1840975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zh-CN" sz="4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СПАСИБО ЗА ВНИМАНИЕ!</a:t>
              </a:r>
              <a:endParaRPr lang="zh-CN" altLang="en-US" sz="4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6" name="标题 1"/>
            <p:cNvSpPr txBox="1">
              <a:spLocks/>
            </p:cNvSpPr>
            <p:nvPr/>
          </p:nvSpPr>
          <p:spPr>
            <a:xfrm>
              <a:off x="2408101" y="2339693"/>
              <a:ext cx="7404259" cy="1491524"/>
            </a:xfrm>
            <a:prstGeom prst="rect">
              <a:avLst/>
            </a:prstGeom>
          </p:spPr>
          <p:txBody>
            <a:bodyPr>
              <a:normAutofit fontScale="90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4800" b="1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10" y="42143"/>
            <a:ext cx="1824304" cy="24324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07611" y="2708663"/>
            <a:ext cx="25446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Заместитель проректора по </a:t>
            </a:r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НР</a:t>
            </a:r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и </a:t>
            </a:r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МС</a:t>
            </a:r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-</a:t>
            </a:r>
          </a:p>
          <a:p>
            <a:pPr algn="ctr"/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начальник НИУ </a:t>
            </a:r>
          </a:p>
          <a:p>
            <a:pPr algn="ctr"/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Беляевский</a:t>
            </a:r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Р.В</a:t>
            </a:r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r>
              <a:rPr lang="en-US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brv.egpp@kuzstu.ru</a:t>
            </a:r>
            <a:endParaRPr lang="ru-RU" sz="1600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35067" y="2868005"/>
            <a:ext cx="28185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2C2D2E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Руководитель </a:t>
            </a:r>
          </a:p>
          <a:p>
            <a:pPr algn="ctr"/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ЦНК</a:t>
            </a:r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и </a:t>
            </a:r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ПКВК</a:t>
            </a:r>
            <a:endParaRPr lang="ru-RU" sz="1600" u="sng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Шадрина Ю.И.</a:t>
            </a:r>
          </a:p>
          <a:p>
            <a:pPr algn="ctr"/>
            <a:r>
              <a:rPr lang="en-US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shadrinaji@kuzstu.ru</a:t>
            </a:r>
            <a:endParaRPr lang="ru-RU" sz="1600" u="sng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62425" y="4783341"/>
            <a:ext cx="7487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Центр научной карьеры и подготовки кадров высшей квалификации </a:t>
            </a:r>
            <a:r>
              <a:rPr lang="ru-RU" sz="2800" dirty="0" err="1"/>
              <a:t>КузГТУ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ауд. 1238, 1240 тел. +7 (3842) 39-69-90,39-63-46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46" y="42143"/>
            <a:ext cx="2102482" cy="2423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64" y="149738"/>
            <a:ext cx="1838325" cy="24449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638347" y="2819345"/>
            <a:ext cx="28185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Главный специалист </a:t>
            </a:r>
          </a:p>
          <a:p>
            <a:pPr algn="ctr"/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ЦНК</a:t>
            </a:r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и </a:t>
            </a:r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ПКВК</a:t>
            </a:r>
            <a:endParaRPr lang="ru-RU" sz="1600" u="sng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Тиунова</a:t>
            </a:r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Н.В</a:t>
            </a:r>
            <a:r>
              <a:rPr lang="ru-RU" sz="16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</a:p>
          <a:p>
            <a:pPr algn="ctr"/>
            <a:r>
              <a:rPr lang="en-US" sz="1600" u="sng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tnv.pmahp@kuzstu.ru</a:t>
            </a:r>
            <a:endParaRPr lang="ru-RU" sz="1600" u="sng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42" y="2256161"/>
            <a:ext cx="2300905" cy="230090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879975" y="6492875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180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92573" y="360131"/>
            <a:ext cx="919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Структура программы аспирантуры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D:\2012\KuzGTU_MMF\KuzGTU_panoramma_2010 copy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215900" y="471725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146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15900" y="1151968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021896"/>
              </p:ext>
            </p:extLst>
          </p:nvPr>
        </p:nvGraphicFramePr>
        <p:xfrm>
          <a:off x="109588" y="966938"/>
          <a:ext cx="12082411" cy="54188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9021">
                  <a:extLst>
                    <a:ext uri="{9D8B030D-6E8A-4147-A177-3AD203B41FA5}">
                      <a16:colId xmlns:a16="http://schemas.microsoft.com/office/drawing/2014/main" val="694803255"/>
                    </a:ext>
                  </a:extLst>
                </a:gridCol>
                <a:gridCol w="10173390">
                  <a:extLst>
                    <a:ext uri="{9D8B030D-6E8A-4147-A177-3AD203B41FA5}">
                      <a16:colId xmlns:a16="http://schemas.microsoft.com/office/drawing/2014/main" val="2428123974"/>
                    </a:ext>
                  </a:extLst>
                </a:gridCol>
              </a:tblGrid>
              <a:tr h="4810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 компонентов программы аспирантуры (адъюнктуры) и их составляющих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703281"/>
                  </a:ext>
                </a:extLst>
              </a:tr>
              <a:tr h="364566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Научный компонент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838624"/>
                  </a:ext>
                </a:extLst>
              </a:tr>
              <a:tr h="364566">
                <a:tc>
                  <a:txBody>
                    <a:bodyPr/>
                    <a:lstStyle/>
                    <a:p>
                      <a:r>
                        <a:rPr lang="ru-RU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Научная деятельность, направленная на подготовку диссертации к защите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548147"/>
                  </a:ext>
                </a:extLst>
              </a:tr>
              <a:tr h="1458263">
                <a:tc>
                  <a:txBody>
                    <a:bodyPr/>
                    <a:lstStyle/>
                    <a:p>
                      <a:r>
                        <a:rPr lang="ru-RU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Подготовка публикаций и (или) заявок на патенты на изобретения, полезные модели, промышленные образцы, селекционные достижения, свидетельства о государственной регистрации программ для электронных вычислительных машин, баз данных, топологий интегральных микросхем, предусмотренных абзацем четвертым пункта 5 федеральных государственных требований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937042"/>
                  </a:ext>
                </a:extLst>
              </a:tr>
              <a:tr h="364566">
                <a:tc>
                  <a:txBody>
                    <a:bodyPr/>
                    <a:lstStyle/>
                    <a:p>
                      <a:r>
                        <a:rPr lang="ru-RU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Промежуточная аттестация по этапам выполнения научного исследования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096482"/>
                  </a:ext>
                </a:extLst>
              </a:tr>
              <a:tr h="364566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Образовательный компонент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43618"/>
                  </a:ext>
                </a:extLst>
              </a:tr>
              <a:tr h="911415">
                <a:tc>
                  <a:txBody>
                    <a:bodyPr/>
                    <a:lstStyle/>
                    <a:p>
                      <a:r>
                        <a:rPr lang="ru-RU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Дисциплины (модули), в том числе элективные, факультативные дисциплины (модули) (в случае включения их в программу аспирантуры (адъюнктуры) и (или) направленные на подготовку к сдаче кандидатских экзаменов)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07204"/>
                  </a:ext>
                </a:extLst>
              </a:tr>
              <a:tr h="364566">
                <a:tc>
                  <a:txBody>
                    <a:bodyPr/>
                    <a:lstStyle/>
                    <a:p>
                      <a:r>
                        <a:rPr lang="ru-RU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Практика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662415"/>
                  </a:ext>
                </a:extLst>
              </a:tr>
              <a:tr h="364566">
                <a:tc>
                  <a:txBody>
                    <a:bodyPr/>
                    <a:lstStyle/>
                    <a:p>
                      <a:r>
                        <a:rPr lang="ru-RU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Промежуточная аттестация по дисциплинам (модулям) и практике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707249"/>
                  </a:ext>
                </a:extLst>
              </a:tr>
              <a:tr h="364566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Итоговая аттестация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94798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772025" y="6426963"/>
            <a:ext cx="1312025" cy="365125"/>
          </a:xfrm>
        </p:spPr>
        <p:txBody>
          <a:bodyPr/>
          <a:lstStyle/>
          <a:p>
            <a:fld id="{AD50FCE2-BFD5-416E-99C9-9B7ABF2B057A}" type="slidenum">
              <a:rPr lang="zh-CN" altLang="en-US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4283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92573" y="360131"/>
            <a:ext cx="919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Индивидуальный план аспиранта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D:\2012\KuzGTU_MMF\KuzGTU_panoramma_2010 copy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215900" y="471725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146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15900" y="1151968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/>
          <p:nvPr/>
        </p:nvPicPr>
        <p:blipFill rotWithShape="1">
          <a:blip r:embed="rId4"/>
          <a:srcRect l="66374" t="17962" r="16012" b="18084"/>
          <a:stretch/>
        </p:blipFill>
        <p:spPr bwMode="auto">
          <a:xfrm>
            <a:off x="215900" y="1327248"/>
            <a:ext cx="3824472" cy="4276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40372" y="1359031"/>
            <a:ext cx="8151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СРОКИ:</a:t>
            </a:r>
            <a:endParaRPr lang="ru-RU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Черновой вариант предварительно передается в </a:t>
            </a:r>
            <a:r>
              <a:rPr lang="ru-RU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ЦНКиПКВК</a:t>
            </a:r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b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на проверку в бумажном или электронном виде –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до 16.09.2024</a:t>
            </a:r>
          </a:p>
          <a:p>
            <a:endParaRPr lang="ru-RU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После проверки подписывается аспирантом и научным руководителем и оригинал передается в </a:t>
            </a:r>
            <a:r>
              <a:rPr lang="ru-RU" sz="2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ЦНКиПКВК</a:t>
            </a:r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(ауд.1240) –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до 22.09.2024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0372" y="3538558"/>
            <a:ext cx="6464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ЗАПОЛНЕНИЕ:</a:t>
            </a:r>
          </a:p>
          <a:p>
            <a:endParaRPr lang="ru-RU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План работы заполняется аспирантом, совместно </a:t>
            </a:r>
          </a:p>
          <a:p>
            <a:r>
              <a:rPr lang="ru-RU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 научным руководителем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на все годы обучения</a:t>
            </a:r>
            <a:r>
              <a:rPr lang="ru-RU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0372" y="4865824"/>
            <a:ext cx="6678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ru-RU" b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Листы аттестации заполняются </a:t>
            </a:r>
            <a:r>
              <a:rPr lang="ru-RU" b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по итогам каждого года обучения</a:t>
            </a:r>
            <a:r>
              <a:rPr lang="ru-RU" b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</a:p>
          <a:p>
            <a:r>
              <a:rPr lang="ru-RU" b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подписываются, оригиналы передаются в </a:t>
            </a:r>
            <a:r>
              <a:rPr lang="ru-RU" b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ЦНКиПКВК</a:t>
            </a:r>
            <a:r>
              <a:rPr lang="ru-RU" b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4072" y="5626764"/>
            <a:ext cx="8117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Сайт </a:t>
            </a:r>
            <a:r>
              <a:rPr lang="ru-RU" sz="16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КузГТУ</a:t>
            </a:r>
            <a:r>
              <a:rPr lang="ru-RU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→ Аспиранту → Сайт подразделения → Объявление аспирантам</a:t>
            </a:r>
          </a:p>
          <a:p>
            <a:r>
              <a:rPr lang="en-US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</a:t>
            </a:r>
            <a:r>
              <a:rPr lang="en-US" sz="16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science.kuzstu.ru</a:t>
            </a:r>
            <a:r>
              <a:rPr lang="en-US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16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individualnyj</a:t>
            </a:r>
            <a:r>
              <a:rPr lang="en-US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-plan-</a:t>
            </a:r>
            <a:r>
              <a:rPr lang="en-US" sz="16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raboty</a:t>
            </a:r>
            <a:r>
              <a:rPr lang="en-US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sz="16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aspiranta</a:t>
            </a:r>
            <a:r>
              <a:rPr lang="en-US" sz="16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endParaRPr lang="ru-RU" sz="16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772025" y="6418221"/>
            <a:ext cx="1312025" cy="365125"/>
          </a:xfrm>
        </p:spPr>
        <p:txBody>
          <a:bodyPr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0710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92573" y="360131"/>
            <a:ext cx="919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Индивидуальный план аспиранта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D:\2012\KuzGTU_MMF\KuzGTU_panoramma_2010 copy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215900" y="471725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146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15900" y="1151968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23606" y="1164858"/>
            <a:ext cx="4989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Пояснительная записка по выбору темы </a:t>
            </a:r>
            <a:r>
              <a:rPr lang="ru-RU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НКР</a:t>
            </a:r>
            <a:endParaRPr lang="ru-RU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Заполняется аспирантом согласно </a:t>
            </a:r>
          </a:p>
          <a:p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теме исследования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0372" y="2771434"/>
            <a:ext cx="39588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Образовательный компонент</a:t>
            </a:r>
          </a:p>
          <a:p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Заполняется аспирантом согласно </a:t>
            </a:r>
          </a:p>
          <a:p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учебного плана аспиранта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23606" y="4183837"/>
            <a:ext cx="76111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Научный  компонент</a:t>
            </a:r>
          </a:p>
          <a:p>
            <a:r>
              <a:rPr lang="ru-RU" sz="2000" b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Заполняется аспирантом совместно с научным руководителем</a:t>
            </a:r>
          </a:p>
          <a:p>
            <a:endParaRPr lang="ru-RU" sz="2000" b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ru-RU" sz="2000" b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Научный руководитель назначается приказом ректора </a:t>
            </a:r>
            <a:r>
              <a:rPr lang="ru-RU" sz="2000" b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до 30.09.2024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4"/>
          <a:srcRect l="66374" t="4382" r="16879" b="20273"/>
          <a:stretch/>
        </p:blipFill>
        <p:spPr bwMode="auto">
          <a:xfrm>
            <a:off x="77949" y="1187688"/>
            <a:ext cx="3945657" cy="4731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70" y="1333810"/>
            <a:ext cx="2761063" cy="276106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772025" y="6397439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3859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92573" y="360131"/>
            <a:ext cx="919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Учебный  план аспиранта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2" descr="D:\2012\KuzGTU_MMF\KuzGTU_panoramma_2010 copy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215900" y="471725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146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15900" y="1151968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1474" t="29778" r="4428" b="18975"/>
          <a:stretch/>
        </p:blipFill>
        <p:spPr bwMode="auto">
          <a:xfrm>
            <a:off x="169644" y="1151968"/>
            <a:ext cx="6427271" cy="3038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 8"/>
          <p:cNvSpPr/>
          <p:nvPr/>
        </p:nvSpPr>
        <p:spPr>
          <a:xfrm>
            <a:off x="1393162" y="2522308"/>
            <a:ext cx="419100" cy="176213"/>
          </a:xfrm>
          <a:prstGeom prst="ellipse">
            <a:avLst/>
          </a:prstGeom>
          <a:solidFill>
            <a:schemeClr val="accent1">
              <a:alpha val="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/>
          <p:nvPr/>
        </p:nvPicPr>
        <p:blipFill rotWithShape="1">
          <a:blip r:embed="rId6"/>
          <a:srcRect l="51966" t="18099" r="1466" b="12695"/>
          <a:stretch/>
        </p:blipFill>
        <p:spPr bwMode="auto">
          <a:xfrm>
            <a:off x="4252582" y="3660112"/>
            <a:ext cx="7900670" cy="2681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407" y="1173221"/>
            <a:ext cx="2486891" cy="24868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6289" y="1829645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планы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879975" y="6418222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0282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7078088" y="2910949"/>
            <a:ext cx="794570" cy="796136"/>
            <a:chOff x="587376" y="4324350"/>
            <a:chExt cx="806450" cy="808038"/>
          </a:xfrm>
          <a:solidFill>
            <a:schemeClr val="bg1"/>
          </a:solidFill>
        </p:grpSpPr>
        <p:sp>
          <p:nvSpPr>
            <p:cNvPr id="54" name="Freeform 51"/>
            <p:cNvSpPr>
              <a:spLocks noEditPoints="1"/>
            </p:cNvSpPr>
            <p:nvPr/>
          </p:nvSpPr>
          <p:spPr bwMode="auto">
            <a:xfrm>
              <a:off x="587376" y="4324350"/>
              <a:ext cx="806450" cy="808038"/>
            </a:xfrm>
            <a:custGeom>
              <a:avLst/>
              <a:gdLst>
                <a:gd name="T0" fmla="*/ 279 w 508"/>
                <a:gd name="T1" fmla="*/ 2 h 509"/>
                <a:gd name="T2" fmla="*/ 352 w 508"/>
                <a:gd name="T3" fmla="*/ 20 h 509"/>
                <a:gd name="T4" fmla="*/ 415 w 508"/>
                <a:gd name="T5" fmla="*/ 58 h 509"/>
                <a:gd name="T6" fmla="*/ 465 w 508"/>
                <a:gd name="T7" fmla="*/ 113 h 509"/>
                <a:gd name="T8" fmla="*/ 496 w 508"/>
                <a:gd name="T9" fmla="*/ 179 h 509"/>
                <a:gd name="T10" fmla="*/ 508 w 508"/>
                <a:gd name="T11" fmla="*/ 256 h 509"/>
                <a:gd name="T12" fmla="*/ 503 w 508"/>
                <a:gd name="T13" fmla="*/ 305 h 509"/>
                <a:gd name="T14" fmla="*/ 476 w 508"/>
                <a:gd name="T15" fmla="*/ 375 h 509"/>
                <a:gd name="T16" fmla="*/ 433 w 508"/>
                <a:gd name="T17" fmla="*/ 435 h 509"/>
                <a:gd name="T18" fmla="*/ 375 w 508"/>
                <a:gd name="T19" fmla="*/ 478 h 509"/>
                <a:gd name="T20" fmla="*/ 304 w 508"/>
                <a:gd name="T21" fmla="*/ 503 h 509"/>
                <a:gd name="T22" fmla="*/ 254 w 508"/>
                <a:gd name="T23" fmla="*/ 509 h 509"/>
                <a:gd name="T24" fmla="*/ 178 w 508"/>
                <a:gd name="T25" fmla="*/ 498 h 509"/>
                <a:gd name="T26" fmla="*/ 111 w 508"/>
                <a:gd name="T27" fmla="*/ 465 h 509"/>
                <a:gd name="T28" fmla="*/ 58 w 508"/>
                <a:gd name="T29" fmla="*/ 416 h 509"/>
                <a:gd name="T30" fmla="*/ 20 w 508"/>
                <a:gd name="T31" fmla="*/ 353 h 509"/>
                <a:gd name="T32" fmla="*/ 0 w 508"/>
                <a:gd name="T33" fmla="*/ 280 h 509"/>
                <a:gd name="T34" fmla="*/ 0 w 508"/>
                <a:gd name="T35" fmla="*/ 229 h 509"/>
                <a:gd name="T36" fmla="*/ 20 w 508"/>
                <a:gd name="T37" fmla="*/ 156 h 509"/>
                <a:gd name="T38" fmla="*/ 58 w 508"/>
                <a:gd name="T39" fmla="*/ 93 h 509"/>
                <a:gd name="T40" fmla="*/ 111 w 508"/>
                <a:gd name="T41" fmla="*/ 45 h 509"/>
                <a:gd name="T42" fmla="*/ 178 w 508"/>
                <a:gd name="T43" fmla="*/ 12 h 509"/>
                <a:gd name="T44" fmla="*/ 254 w 508"/>
                <a:gd name="T45" fmla="*/ 0 h 509"/>
                <a:gd name="T46" fmla="*/ 254 w 508"/>
                <a:gd name="T47" fmla="*/ 30 h 509"/>
                <a:gd name="T48" fmla="*/ 320 w 508"/>
                <a:gd name="T49" fmla="*/ 40 h 509"/>
                <a:gd name="T50" fmla="*/ 378 w 508"/>
                <a:gd name="T51" fmla="*/ 68 h 509"/>
                <a:gd name="T52" fmla="*/ 427 w 508"/>
                <a:gd name="T53" fmla="*/ 111 h 509"/>
                <a:gd name="T54" fmla="*/ 460 w 508"/>
                <a:gd name="T55" fmla="*/ 168 h 509"/>
                <a:gd name="T56" fmla="*/ 476 w 508"/>
                <a:gd name="T57" fmla="*/ 232 h 509"/>
                <a:gd name="T58" fmla="*/ 476 w 508"/>
                <a:gd name="T59" fmla="*/ 277 h 509"/>
                <a:gd name="T60" fmla="*/ 460 w 508"/>
                <a:gd name="T61" fmla="*/ 342 h 509"/>
                <a:gd name="T62" fmla="*/ 427 w 508"/>
                <a:gd name="T63" fmla="*/ 398 h 509"/>
                <a:gd name="T64" fmla="*/ 378 w 508"/>
                <a:gd name="T65" fmla="*/ 441 h 509"/>
                <a:gd name="T66" fmla="*/ 320 w 508"/>
                <a:gd name="T67" fmla="*/ 470 h 509"/>
                <a:gd name="T68" fmla="*/ 254 w 508"/>
                <a:gd name="T69" fmla="*/ 480 h 509"/>
                <a:gd name="T70" fmla="*/ 208 w 508"/>
                <a:gd name="T71" fmla="*/ 475 h 509"/>
                <a:gd name="T72" fmla="*/ 146 w 508"/>
                <a:gd name="T73" fmla="*/ 451 h 509"/>
                <a:gd name="T74" fmla="*/ 95 w 508"/>
                <a:gd name="T75" fmla="*/ 413 h 509"/>
                <a:gd name="T76" fmla="*/ 57 w 508"/>
                <a:gd name="T77" fmla="*/ 362 h 509"/>
                <a:gd name="T78" fmla="*/ 33 w 508"/>
                <a:gd name="T79" fmla="*/ 300 h 509"/>
                <a:gd name="T80" fmla="*/ 28 w 508"/>
                <a:gd name="T81" fmla="*/ 256 h 509"/>
                <a:gd name="T82" fmla="*/ 38 w 508"/>
                <a:gd name="T83" fmla="*/ 188 h 509"/>
                <a:gd name="T84" fmla="*/ 67 w 508"/>
                <a:gd name="T85" fmla="*/ 129 h 509"/>
                <a:gd name="T86" fmla="*/ 111 w 508"/>
                <a:gd name="T87" fmla="*/ 81 h 509"/>
                <a:gd name="T88" fmla="*/ 166 w 508"/>
                <a:gd name="T89" fmla="*/ 48 h 509"/>
                <a:gd name="T90" fmla="*/ 231 w 508"/>
                <a:gd name="T91" fmla="*/ 32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8" h="509">
                  <a:moveTo>
                    <a:pt x="254" y="0"/>
                  </a:moveTo>
                  <a:lnTo>
                    <a:pt x="254" y="0"/>
                  </a:lnTo>
                  <a:lnTo>
                    <a:pt x="279" y="2"/>
                  </a:lnTo>
                  <a:lnTo>
                    <a:pt x="304" y="7"/>
                  </a:lnTo>
                  <a:lnTo>
                    <a:pt x="329" y="12"/>
                  </a:lnTo>
                  <a:lnTo>
                    <a:pt x="352" y="20"/>
                  </a:lnTo>
                  <a:lnTo>
                    <a:pt x="375" y="32"/>
                  </a:lnTo>
                  <a:lnTo>
                    <a:pt x="395" y="45"/>
                  </a:lnTo>
                  <a:lnTo>
                    <a:pt x="415" y="58"/>
                  </a:lnTo>
                  <a:lnTo>
                    <a:pt x="433" y="75"/>
                  </a:lnTo>
                  <a:lnTo>
                    <a:pt x="450" y="93"/>
                  </a:lnTo>
                  <a:lnTo>
                    <a:pt x="465" y="113"/>
                  </a:lnTo>
                  <a:lnTo>
                    <a:pt x="476" y="134"/>
                  </a:lnTo>
                  <a:lnTo>
                    <a:pt x="488" y="156"/>
                  </a:lnTo>
                  <a:lnTo>
                    <a:pt x="496" y="179"/>
                  </a:lnTo>
                  <a:lnTo>
                    <a:pt x="503" y="204"/>
                  </a:lnTo>
                  <a:lnTo>
                    <a:pt x="506" y="229"/>
                  </a:lnTo>
                  <a:lnTo>
                    <a:pt x="508" y="256"/>
                  </a:lnTo>
                  <a:lnTo>
                    <a:pt x="508" y="256"/>
                  </a:lnTo>
                  <a:lnTo>
                    <a:pt x="506" y="280"/>
                  </a:lnTo>
                  <a:lnTo>
                    <a:pt x="503" y="305"/>
                  </a:lnTo>
                  <a:lnTo>
                    <a:pt x="496" y="330"/>
                  </a:lnTo>
                  <a:lnTo>
                    <a:pt x="488" y="353"/>
                  </a:lnTo>
                  <a:lnTo>
                    <a:pt x="476" y="375"/>
                  </a:lnTo>
                  <a:lnTo>
                    <a:pt x="465" y="397"/>
                  </a:lnTo>
                  <a:lnTo>
                    <a:pt x="450" y="416"/>
                  </a:lnTo>
                  <a:lnTo>
                    <a:pt x="433" y="435"/>
                  </a:lnTo>
                  <a:lnTo>
                    <a:pt x="415" y="451"/>
                  </a:lnTo>
                  <a:lnTo>
                    <a:pt x="395" y="465"/>
                  </a:lnTo>
                  <a:lnTo>
                    <a:pt x="375" y="478"/>
                  </a:lnTo>
                  <a:lnTo>
                    <a:pt x="352" y="489"/>
                  </a:lnTo>
                  <a:lnTo>
                    <a:pt x="329" y="498"/>
                  </a:lnTo>
                  <a:lnTo>
                    <a:pt x="304" y="503"/>
                  </a:lnTo>
                  <a:lnTo>
                    <a:pt x="279" y="508"/>
                  </a:lnTo>
                  <a:lnTo>
                    <a:pt x="254" y="509"/>
                  </a:lnTo>
                  <a:lnTo>
                    <a:pt x="254" y="509"/>
                  </a:lnTo>
                  <a:lnTo>
                    <a:pt x="227" y="508"/>
                  </a:lnTo>
                  <a:lnTo>
                    <a:pt x="203" y="503"/>
                  </a:lnTo>
                  <a:lnTo>
                    <a:pt x="178" y="498"/>
                  </a:lnTo>
                  <a:lnTo>
                    <a:pt x="154" y="489"/>
                  </a:lnTo>
                  <a:lnTo>
                    <a:pt x="133" y="478"/>
                  </a:lnTo>
                  <a:lnTo>
                    <a:pt x="111" y="465"/>
                  </a:lnTo>
                  <a:lnTo>
                    <a:pt x="91" y="451"/>
                  </a:lnTo>
                  <a:lnTo>
                    <a:pt x="73" y="435"/>
                  </a:lnTo>
                  <a:lnTo>
                    <a:pt x="58" y="416"/>
                  </a:lnTo>
                  <a:lnTo>
                    <a:pt x="43" y="397"/>
                  </a:lnTo>
                  <a:lnTo>
                    <a:pt x="30" y="375"/>
                  </a:lnTo>
                  <a:lnTo>
                    <a:pt x="20" y="353"/>
                  </a:lnTo>
                  <a:lnTo>
                    <a:pt x="10" y="330"/>
                  </a:lnTo>
                  <a:lnTo>
                    <a:pt x="5" y="305"/>
                  </a:lnTo>
                  <a:lnTo>
                    <a:pt x="0" y="28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0" y="229"/>
                  </a:lnTo>
                  <a:lnTo>
                    <a:pt x="5" y="204"/>
                  </a:lnTo>
                  <a:lnTo>
                    <a:pt x="10" y="179"/>
                  </a:lnTo>
                  <a:lnTo>
                    <a:pt x="20" y="156"/>
                  </a:lnTo>
                  <a:lnTo>
                    <a:pt x="30" y="134"/>
                  </a:lnTo>
                  <a:lnTo>
                    <a:pt x="43" y="113"/>
                  </a:lnTo>
                  <a:lnTo>
                    <a:pt x="58" y="93"/>
                  </a:lnTo>
                  <a:lnTo>
                    <a:pt x="73" y="75"/>
                  </a:lnTo>
                  <a:lnTo>
                    <a:pt x="91" y="58"/>
                  </a:lnTo>
                  <a:lnTo>
                    <a:pt x="111" y="45"/>
                  </a:lnTo>
                  <a:lnTo>
                    <a:pt x="133" y="32"/>
                  </a:lnTo>
                  <a:lnTo>
                    <a:pt x="154" y="20"/>
                  </a:lnTo>
                  <a:lnTo>
                    <a:pt x="178" y="12"/>
                  </a:lnTo>
                  <a:lnTo>
                    <a:pt x="203" y="7"/>
                  </a:lnTo>
                  <a:lnTo>
                    <a:pt x="227" y="2"/>
                  </a:lnTo>
                  <a:lnTo>
                    <a:pt x="254" y="0"/>
                  </a:lnTo>
                  <a:lnTo>
                    <a:pt x="254" y="0"/>
                  </a:lnTo>
                  <a:close/>
                  <a:moveTo>
                    <a:pt x="254" y="30"/>
                  </a:moveTo>
                  <a:lnTo>
                    <a:pt x="254" y="30"/>
                  </a:lnTo>
                  <a:lnTo>
                    <a:pt x="276" y="32"/>
                  </a:lnTo>
                  <a:lnTo>
                    <a:pt x="299" y="35"/>
                  </a:lnTo>
                  <a:lnTo>
                    <a:pt x="320" y="40"/>
                  </a:lnTo>
                  <a:lnTo>
                    <a:pt x="340" y="48"/>
                  </a:lnTo>
                  <a:lnTo>
                    <a:pt x="360" y="58"/>
                  </a:lnTo>
                  <a:lnTo>
                    <a:pt x="378" y="68"/>
                  </a:lnTo>
                  <a:lnTo>
                    <a:pt x="397" y="81"/>
                  </a:lnTo>
                  <a:lnTo>
                    <a:pt x="412" y="96"/>
                  </a:lnTo>
                  <a:lnTo>
                    <a:pt x="427" y="111"/>
                  </a:lnTo>
                  <a:lnTo>
                    <a:pt x="440" y="129"/>
                  </a:lnTo>
                  <a:lnTo>
                    <a:pt x="451" y="148"/>
                  </a:lnTo>
                  <a:lnTo>
                    <a:pt x="460" y="168"/>
                  </a:lnTo>
                  <a:lnTo>
                    <a:pt x="468" y="188"/>
                  </a:lnTo>
                  <a:lnTo>
                    <a:pt x="473" y="209"/>
                  </a:lnTo>
                  <a:lnTo>
                    <a:pt x="476" y="232"/>
                  </a:lnTo>
                  <a:lnTo>
                    <a:pt x="478" y="256"/>
                  </a:lnTo>
                  <a:lnTo>
                    <a:pt x="478" y="256"/>
                  </a:lnTo>
                  <a:lnTo>
                    <a:pt x="476" y="277"/>
                  </a:lnTo>
                  <a:lnTo>
                    <a:pt x="473" y="300"/>
                  </a:lnTo>
                  <a:lnTo>
                    <a:pt x="468" y="322"/>
                  </a:lnTo>
                  <a:lnTo>
                    <a:pt x="460" y="342"/>
                  </a:lnTo>
                  <a:lnTo>
                    <a:pt x="451" y="362"/>
                  </a:lnTo>
                  <a:lnTo>
                    <a:pt x="440" y="380"/>
                  </a:lnTo>
                  <a:lnTo>
                    <a:pt x="427" y="398"/>
                  </a:lnTo>
                  <a:lnTo>
                    <a:pt x="412" y="413"/>
                  </a:lnTo>
                  <a:lnTo>
                    <a:pt x="397" y="428"/>
                  </a:lnTo>
                  <a:lnTo>
                    <a:pt x="378" y="441"/>
                  </a:lnTo>
                  <a:lnTo>
                    <a:pt x="360" y="451"/>
                  </a:lnTo>
                  <a:lnTo>
                    <a:pt x="340" y="461"/>
                  </a:lnTo>
                  <a:lnTo>
                    <a:pt x="320" y="470"/>
                  </a:lnTo>
                  <a:lnTo>
                    <a:pt x="299" y="475"/>
                  </a:lnTo>
                  <a:lnTo>
                    <a:pt x="276" y="478"/>
                  </a:lnTo>
                  <a:lnTo>
                    <a:pt x="254" y="480"/>
                  </a:lnTo>
                  <a:lnTo>
                    <a:pt x="254" y="480"/>
                  </a:lnTo>
                  <a:lnTo>
                    <a:pt x="231" y="478"/>
                  </a:lnTo>
                  <a:lnTo>
                    <a:pt x="208" y="475"/>
                  </a:lnTo>
                  <a:lnTo>
                    <a:pt x="186" y="470"/>
                  </a:lnTo>
                  <a:lnTo>
                    <a:pt x="166" y="461"/>
                  </a:lnTo>
                  <a:lnTo>
                    <a:pt x="146" y="451"/>
                  </a:lnTo>
                  <a:lnTo>
                    <a:pt x="128" y="441"/>
                  </a:lnTo>
                  <a:lnTo>
                    <a:pt x="111" y="428"/>
                  </a:lnTo>
                  <a:lnTo>
                    <a:pt x="95" y="413"/>
                  </a:lnTo>
                  <a:lnTo>
                    <a:pt x="80" y="398"/>
                  </a:lnTo>
                  <a:lnTo>
                    <a:pt x="67" y="380"/>
                  </a:lnTo>
                  <a:lnTo>
                    <a:pt x="57" y="362"/>
                  </a:lnTo>
                  <a:lnTo>
                    <a:pt x="47" y="342"/>
                  </a:lnTo>
                  <a:lnTo>
                    <a:pt x="38" y="322"/>
                  </a:lnTo>
                  <a:lnTo>
                    <a:pt x="33" y="300"/>
                  </a:lnTo>
                  <a:lnTo>
                    <a:pt x="30" y="277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0" y="232"/>
                  </a:lnTo>
                  <a:lnTo>
                    <a:pt x="33" y="209"/>
                  </a:lnTo>
                  <a:lnTo>
                    <a:pt x="38" y="188"/>
                  </a:lnTo>
                  <a:lnTo>
                    <a:pt x="47" y="168"/>
                  </a:lnTo>
                  <a:lnTo>
                    <a:pt x="57" y="148"/>
                  </a:lnTo>
                  <a:lnTo>
                    <a:pt x="67" y="129"/>
                  </a:lnTo>
                  <a:lnTo>
                    <a:pt x="80" y="111"/>
                  </a:lnTo>
                  <a:lnTo>
                    <a:pt x="95" y="96"/>
                  </a:lnTo>
                  <a:lnTo>
                    <a:pt x="111" y="81"/>
                  </a:lnTo>
                  <a:lnTo>
                    <a:pt x="128" y="68"/>
                  </a:lnTo>
                  <a:lnTo>
                    <a:pt x="146" y="58"/>
                  </a:lnTo>
                  <a:lnTo>
                    <a:pt x="166" y="48"/>
                  </a:lnTo>
                  <a:lnTo>
                    <a:pt x="186" y="40"/>
                  </a:lnTo>
                  <a:lnTo>
                    <a:pt x="208" y="35"/>
                  </a:lnTo>
                  <a:lnTo>
                    <a:pt x="231" y="32"/>
                  </a:lnTo>
                  <a:lnTo>
                    <a:pt x="254" y="30"/>
                  </a:lnTo>
                  <a:lnTo>
                    <a:pt x="25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2"/>
            <p:cNvSpPr>
              <a:spLocks noEditPoints="1"/>
            </p:cNvSpPr>
            <p:nvPr/>
          </p:nvSpPr>
          <p:spPr bwMode="auto">
            <a:xfrm>
              <a:off x="682626" y="4421188"/>
              <a:ext cx="612775" cy="614363"/>
            </a:xfrm>
            <a:custGeom>
              <a:avLst/>
              <a:gdLst>
                <a:gd name="T0" fmla="*/ 222 w 386"/>
                <a:gd name="T1" fmla="*/ 2 h 387"/>
                <a:gd name="T2" fmla="*/ 277 w 386"/>
                <a:gd name="T3" fmla="*/ 19 h 387"/>
                <a:gd name="T4" fmla="*/ 294 w 386"/>
                <a:gd name="T5" fmla="*/ 32 h 387"/>
                <a:gd name="T6" fmla="*/ 231 w 386"/>
                <a:gd name="T7" fmla="*/ 50 h 387"/>
                <a:gd name="T8" fmla="*/ 204 w 386"/>
                <a:gd name="T9" fmla="*/ 57 h 387"/>
                <a:gd name="T10" fmla="*/ 156 w 386"/>
                <a:gd name="T11" fmla="*/ 63 h 387"/>
                <a:gd name="T12" fmla="*/ 113 w 386"/>
                <a:gd name="T13" fmla="*/ 87 h 387"/>
                <a:gd name="T14" fmla="*/ 81 w 386"/>
                <a:gd name="T15" fmla="*/ 128 h 387"/>
                <a:gd name="T16" fmla="*/ 70 w 386"/>
                <a:gd name="T17" fmla="*/ 170 h 387"/>
                <a:gd name="T18" fmla="*/ 136 w 386"/>
                <a:gd name="T19" fmla="*/ 113 h 387"/>
                <a:gd name="T20" fmla="*/ 121 w 386"/>
                <a:gd name="T21" fmla="*/ 141 h 387"/>
                <a:gd name="T22" fmla="*/ 68 w 386"/>
                <a:gd name="T23" fmla="*/ 211 h 387"/>
                <a:gd name="T24" fmla="*/ 41 w 386"/>
                <a:gd name="T25" fmla="*/ 276 h 387"/>
                <a:gd name="T26" fmla="*/ 45 w 386"/>
                <a:gd name="T27" fmla="*/ 316 h 387"/>
                <a:gd name="T28" fmla="*/ 18 w 386"/>
                <a:gd name="T29" fmla="*/ 274 h 387"/>
                <a:gd name="T30" fmla="*/ 2 w 386"/>
                <a:gd name="T31" fmla="*/ 211 h 387"/>
                <a:gd name="T32" fmla="*/ 5 w 386"/>
                <a:gd name="T33" fmla="*/ 155 h 387"/>
                <a:gd name="T34" fmla="*/ 33 w 386"/>
                <a:gd name="T35" fmla="*/ 85 h 387"/>
                <a:gd name="T36" fmla="*/ 86 w 386"/>
                <a:gd name="T37" fmla="*/ 34 h 387"/>
                <a:gd name="T38" fmla="*/ 154 w 386"/>
                <a:gd name="T39" fmla="*/ 4 h 387"/>
                <a:gd name="T40" fmla="*/ 332 w 386"/>
                <a:gd name="T41" fmla="*/ 59 h 387"/>
                <a:gd name="T42" fmla="*/ 363 w 386"/>
                <a:gd name="T43" fmla="*/ 103 h 387"/>
                <a:gd name="T44" fmla="*/ 385 w 386"/>
                <a:gd name="T45" fmla="*/ 175 h 387"/>
                <a:gd name="T46" fmla="*/ 383 w 386"/>
                <a:gd name="T47" fmla="*/ 233 h 387"/>
                <a:gd name="T48" fmla="*/ 353 w 386"/>
                <a:gd name="T49" fmla="*/ 302 h 387"/>
                <a:gd name="T50" fmla="*/ 302 w 386"/>
                <a:gd name="T51" fmla="*/ 354 h 387"/>
                <a:gd name="T52" fmla="*/ 232 w 386"/>
                <a:gd name="T53" fmla="*/ 384 h 387"/>
                <a:gd name="T54" fmla="*/ 176 w 386"/>
                <a:gd name="T55" fmla="*/ 385 h 387"/>
                <a:gd name="T56" fmla="*/ 109 w 386"/>
                <a:gd name="T57" fmla="*/ 367 h 387"/>
                <a:gd name="T58" fmla="*/ 66 w 386"/>
                <a:gd name="T59" fmla="*/ 339 h 387"/>
                <a:gd name="T60" fmla="*/ 104 w 386"/>
                <a:gd name="T61" fmla="*/ 342 h 387"/>
                <a:gd name="T62" fmla="*/ 141 w 386"/>
                <a:gd name="T63" fmla="*/ 326 h 387"/>
                <a:gd name="T64" fmla="*/ 111 w 386"/>
                <a:gd name="T65" fmla="*/ 332 h 387"/>
                <a:gd name="T66" fmla="*/ 81 w 386"/>
                <a:gd name="T67" fmla="*/ 324 h 387"/>
                <a:gd name="T68" fmla="*/ 68 w 386"/>
                <a:gd name="T69" fmla="*/ 299 h 387"/>
                <a:gd name="T70" fmla="*/ 78 w 386"/>
                <a:gd name="T71" fmla="*/ 263 h 387"/>
                <a:gd name="T72" fmla="*/ 104 w 386"/>
                <a:gd name="T73" fmla="*/ 279 h 387"/>
                <a:gd name="T74" fmla="*/ 166 w 386"/>
                <a:gd name="T75" fmla="*/ 317 h 387"/>
                <a:gd name="T76" fmla="*/ 222 w 386"/>
                <a:gd name="T77" fmla="*/ 321 h 387"/>
                <a:gd name="T78" fmla="*/ 279 w 386"/>
                <a:gd name="T79" fmla="*/ 301 h 387"/>
                <a:gd name="T80" fmla="*/ 315 w 386"/>
                <a:gd name="T81" fmla="*/ 273 h 387"/>
                <a:gd name="T82" fmla="*/ 327 w 386"/>
                <a:gd name="T83" fmla="*/ 241 h 387"/>
                <a:gd name="T84" fmla="*/ 235 w 386"/>
                <a:gd name="T85" fmla="*/ 253 h 387"/>
                <a:gd name="T86" fmla="*/ 204 w 386"/>
                <a:gd name="T87" fmla="*/ 261 h 387"/>
                <a:gd name="T88" fmla="*/ 172 w 386"/>
                <a:gd name="T89" fmla="*/ 253 h 387"/>
                <a:gd name="T90" fmla="*/ 151 w 386"/>
                <a:gd name="T91" fmla="*/ 228 h 387"/>
                <a:gd name="T92" fmla="*/ 337 w 386"/>
                <a:gd name="T93" fmla="*/ 213 h 387"/>
                <a:gd name="T94" fmla="*/ 315 w 386"/>
                <a:gd name="T95" fmla="*/ 120 h 387"/>
                <a:gd name="T96" fmla="*/ 257 w 386"/>
                <a:gd name="T97" fmla="*/ 68 h 387"/>
                <a:gd name="T98" fmla="*/ 295 w 386"/>
                <a:gd name="T99" fmla="*/ 52 h 387"/>
                <a:gd name="T100" fmla="*/ 322 w 386"/>
                <a:gd name="T101" fmla="*/ 65 h 387"/>
                <a:gd name="T102" fmla="*/ 333 w 386"/>
                <a:gd name="T103" fmla="*/ 92 h 387"/>
                <a:gd name="T104" fmla="*/ 335 w 386"/>
                <a:gd name="T105" fmla="*/ 77 h 387"/>
                <a:gd name="T106" fmla="*/ 254 w 386"/>
                <a:gd name="T107" fmla="*/ 168 h 387"/>
                <a:gd name="T108" fmla="*/ 242 w 386"/>
                <a:gd name="T109" fmla="*/ 140 h 387"/>
                <a:gd name="T110" fmla="*/ 212 w 386"/>
                <a:gd name="T111" fmla="*/ 118 h 387"/>
                <a:gd name="T112" fmla="*/ 184 w 386"/>
                <a:gd name="T113" fmla="*/ 122 h 387"/>
                <a:gd name="T114" fmla="*/ 153 w 386"/>
                <a:gd name="T115" fmla="*/ 148 h 387"/>
                <a:gd name="T116" fmla="*/ 254 w 386"/>
                <a:gd name="T117" fmla="*/ 16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6" h="387">
                  <a:moveTo>
                    <a:pt x="194" y="0"/>
                  </a:moveTo>
                  <a:lnTo>
                    <a:pt x="194" y="0"/>
                  </a:lnTo>
                  <a:lnTo>
                    <a:pt x="209" y="0"/>
                  </a:lnTo>
                  <a:lnTo>
                    <a:pt x="222" y="2"/>
                  </a:lnTo>
                  <a:lnTo>
                    <a:pt x="237" y="5"/>
                  </a:lnTo>
                  <a:lnTo>
                    <a:pt x="250" y="9"/>
                  </a:lnTo>
                  <a:lnTo>
                    <a:pt x="264" y="14"/>
                  </a:lnTo>
                  <a:lnTo>
                    <a:pt x="277" y="19"/>
                  </a:lnTo>
                  <a:lnTo>
                    <a:pt x="289" y="25"/>
                  </a:lnTo>
                  <a:lnTo>
                    <a:pt x="300" y="34"/>
                  </a:lnTo>
                  <a:lnTo>
                    <a:pt x="300" y="34"/>
                  </a:lnTo>
                  <a:lnTo>
                    <a:pt x="294" y="32"/>
                  </a:lnTo>
                  <a:lnTo>
                    <a:pt x="285" y="32"/>
                  </a:lnTo>
                  <a:lnTo>
                    <a:pt x="267" y="35"/>
                  </a:lnTo>
                  <a:lnTo>
                    <a:pt x="249" y="40"/>
                  </a:lnTo>
                  <a:lnTo>
                    <a:pt x="231" y="50"/>
                  </a:lnTo>
                  <a:lnTo>
                    <a:pt x="231" y="50"/>
                  </a:lnTo>
                  <a:lnTo>
                    <a:pt x="217" y="57"/>
                  </a:lnTo>
                  <a:lnTo>
                    <a:pt x="217" y="57"/>
                  </a:lnTo>
                  <a:lnTo>
                    <a:pt x="204" y="57"/>
                  </a:lnTo>
                  <a:lnTo>
                    <a:pt x="192" y="57"/>
                  </a:lnTo>
                  <a:lnTo>
                    <a:pt x="181" y="59"/>
                  </a:lnTo>
                  <a:lnTo>
                    <a:pt x="167" y="60"/>
                  </a:lnTo>
                  <a:lnTo>
                    <a:pt x="156" y="63"/>
                  </a:lnTo>
                  <a:lnTo>
                    <a:pt x="144" y="68"/>
                  </a:lnTo>
                  <a:lnTo>
                    <a:pt x="133" y="73"/>
                  </a:lnTo>
                  <a:lnTo>
                    <a:pt x="123" y="80"/>
                  </a:lnTo>
                  <a:lnTo>
                    <a:pt x="113" y="87"/>
                  </a:lnTo>
                  <a:lnTo>
                    <a:pt x="104" y="97"/>
                  </a:lnTo>
                  <a:lnTo>
                    <a:pt x="96" y="105"/>
                  </a:lnTo>
                  <a:lnTo>
                    <a:pt x="88" y="117"/>
                  </a:lnTo>
                  <a:lnTo>
                    <a:pt x="81" y="128"/>
                  </a:lnTo>
                  <a:lnTo>
                    <a:pt x="76" y="141"/>
                  </a:lnTo>
                  <a:lnTo>
                    <a:pt x="71" y="155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80" y="158"/>
                  </a:lnTo>
                  <a:lnTo>
                    <a:pt x="90" y="148"/>
                  </a:lnTo>
                  <a:lnTo>
                    <a:pt x="113" y="130"/>
                  </a:lnTo>
                  <a:lnTo>
                    <a:pt x="136" y="113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41" y="120"/>
                  </a:lnTo>
                  <a:lnTo>
                    <a:pt x="121" y="141"/>
                  </a:lnTo>
                  <a:lnTo>
                    <a:pt x="103" y="163"/>
                  </a:lnTo>
                  <a:lnTo>
                    <a:pt x="85" y="186"/>
                  </a:lnTo>
                  <a:lnTo>
                    <a:pt x="85" y="186"/>
                  </a:lnTo>
                  <a:lnTo>
                    <a:pt x="68" y="211"/>
                  </a:lnTo>
                  <a:lnTo>
                    <a:pt x="55" y="234"/>
                  </a:lnTo>
                  <a:lnTo>
                    <a:pt x="48" y="248"/>
                  </a:lnTo>
                  <a:lnTo>
                    <a:pt x="43" y="261"/>
                  </a:lnTo>
                  <a:lnTo>
                    <a:pt x="41" y="276"/>
                  </a:lnTo>
                  <a:lnTo>
                    <a:pt x="40" y="291"/>
                  </a:lnTo>
                  <a:lnTo>
                    <a:pt x="40" y="291"/>
                  </a:lnTo>
                  <a:lnTo>
                    <a:pt x="40" y="304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35" y="302"/>
                  </a:lnTo>
                  <a:lnTo>
                    <a:pt x="26" y="289"/>
                  </a:lnTo>
                  <a:lnTo>
                    <a:pt x="18" y="274"/>
                  </a:lnTo>
                  <a:lnTo>
                    <a:pt x="12" y="259"/>
                  </a:lnTo>
                  <a:lnTo>
                    <a:pt x="7" y="244"/>
                  </a:lnTo>
                  <a:lnTo>
                    <a:pt x="3" y="228"/>
                  </a:lnTo>
                  <a:lnTo>
                    <a:pt x="2" y="211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2" y="175"/>
                  </a:lnTo>
                  <a:lnTo>
                    <a:pt x="5" y="155"/>
                  </a:lnTo>
                  <a:lnTo>
                    <a:pt x="8" y="136"/>
                  </a:lnTo>
                  <a:lnTo>
                    <a:pt x="15" y="118"/>
                  </a:lnTo>
                  <a:lnTo>
                    <a:pt x="23" y="102"/>
                  </a:lnTo>
                  <a:lnTo>
                    <a:pt x="33" y="85"/>
                  </a:lnTo>
                  <a:lnTo>
                    <a:pt x="45" y="70"/>
                  </a:lnTo>
                  <a:lnTo>
                    <a:pt x="56" y="57"/>
                  </a:lnTo>
                  <a:lnTo>
                    <a:pt x="71" y="45"/>
                  </a:lnTo>
                  <a:lnTo>
                    <a:pt x="86" y="34"/>
                  </a:lnTo>
                  <a:lnTo>
                    <a:pt x="101" y="24"/>
                  </a:lnTo>
                  <a:lnTo>
                    <a:pt x="118" y="15"/>
                  </a:lnTo>
                  <a:lnTo>
                    <a:pt x="136" y="9"/>
                  </a:lnTo>
                  <a:lnTo>
                    <a:pt x="154" y="4"/>
                  </a:lnTo>
                  <a:lnTo>
                    <a:pt x="174" y="2"/>
                  </a:lnTo>
                  <a:lnTo>
                    <a:pt x="194" y="0"/>
                  </a:lnTo>
                  <a:lnTo>
                    <a:pt x="194" y="0"/>
                  </a:lnTo>
                  <a:close/>
                  <a:moveTo>
                    <a:pt x="332" y="59"/>
                  </a:moveTo>
                  <a:lnTo>
                    <a:pt x="332" y="59"/>
                  </a:lnTo>
                  <a:lnTo>
                    <a:pt x="343" y="72"/>
                  </a:lnTo>
                  <a:lnTo>
                    <a:pt x="355" y="87"/>
                  </a:lnTo>
                  <a:lnTo>
                    <a:pt x="363" y="103"/>
                  </a:lnTo>
                  <a:lnTo>
                    <a:pt x="372" y="120"/>
                  </a:lnTo>
                  <a:lnTo>
                    <a:pt x="378" y="136"/>
                  </a:lnTo>
                  <a:lnTo>
                    <a:pt x="383" y="155"/>
                  </a:lnTo>
                  <a:lnTo>
                    <a:pt x="385" y="175"/>
                  </a:lnTo>
                  <a:lnTo>
                    <a:pt x="386" y="195"/>
                  </a:lnTo>
                  <a:lnTo>
                    <a:pt x="386" y="195"/>
                  </a:lnTo>
                  <a:lnTo>
                    <a:pt x="385" y="213"/>
                  </a:lnTo>
                  <a:lnTo>
                    <a:pt x="383" y="233"/>
                  </a:lnTo>
                  <a:lnTo>
                    <a:pt x="378" y="251"/>
                  </a:lnTo>
                  <a:lnTo>
                    <a:pt x="372" y="269"/>
                  </a:lnTo>
                  <a:lnTo>
                    <a:pt x="363" y="286"/>
                  </a:lnTo>
                  <a:lnTo>
                    <a:pt x="353" y="302"/>
                  </a:lnTo>
                  <a:lnTo>
                    <a:pt x="342" y="317"/>
                  </a:lnTo>
                  <a:lnTo>
                    <a:pt x="330" y="331"/>
                  </a:lnTo>
                  <a:lnTo>
                    <a:pt x="317" y="342"/>
                  </a:lnTo>
                  <a:lnTo>
                    <a:pt x="302" y="354"/>
                  </a:lnTo>
                  <a:lnTo>
                    <a:pt x="285" y="364"/>
                  </a:lnTo>
                  <a:lnTo>
                    <a:pt x="269" y="372"/>
                  </a:lnTo>
                  <a:lnTo>
                    <a:pt x="250" y="379"/>
                  </a:lnTo>
                  <a:lnTo>
                    <a:pt x="232" y="384"/>
                  </a:lnTo>
                  <a:lnTo>
                    <a:pt x="214" y="385"/>
                  </a:lnTo>
                  <a:lnTo>
                    <a:pt x="194" y="387"/>
                  </a:lnTo>
                  <a:lnTo>
                    <a:pt x="194" y="387"/>
                  </a:lnTo>
                  <a:lnTo>
                    <a:pt x="176" y="385"/>
                  </a:lnTo>
                  <a:lnTo>
                    <a:pt x="158" y="384"/>
                  </a:lnTo>
                  <a:lnTo>
                    <a:pt x="141" y="380"/>
                  </a:lnTo>
                  <a:lnTo>
                    <a:pt x="124" y="374"/>
                  </a:lnTo>
                  <a:lnTo>
                    <a:pt x="109" y="367"/>
                  </a:lnTo>
                  <a:lnTo>
                    <a:pt x="94" y="359"/>
                  </a:lnTo>
                  <a:lnTo>
                    <a:pt x="80" y="350"/>
                  </a:lnTo>
                  <a:lnTo>
                    <a:pt x="66" y="339"/>
                  </a:lnTo>
                  <a:lnTo>
                    <a:pt x="66" y="339"/>
                  </a:lnTo>
                  <a:lnTo>
                    <a:pt x="75" y="342"/>
                  </a:lnTo>
                  <a:lnTo>
                    <a:pt x="85" y="344"/>
                  </a:lnTo>
                  <a:lnTo>
                    <a:pt x="94" y="344"/>
                  </a:lnTo>
                  <a:lnTo>
                    <a:pt x="104" y="342"/>
                  </a:lnTo>
                  <a:lnTo>
                    <a:pt x="114" y="341"/>
                  </a:lnTo>
                  <a:lnTo>
                    <a:pt x="124" y="337"/>
                  </a:lnTo>
                  <a:lnTo>
                    <a:pt x="133" y="332"/>
                  </a:lnTo>
                  <a:lnTo>
                    <a:pt x="141" y="326"/>
                  </a:lnTo>
                  <a:lnTo>
                    <a:pt x="141" y="326"/>
                  </a:lnTo>
                  <a:lnTo>
                    <a:pt x="131" y="329"/>
                  </a:lnTo>
                  <a:lnTo>
                    <a:pt x="121" y="331"/>
                  </a:lnTo>
                  <a:lnTo>
                    <a:pt x="111" y="332"/>
                  </a:lnTo>
                  <a:lnTo>
                    <a:pt x="103" y="332"/>
                  </a:lnTo>
                  <a:lnTo>
                    <a:pt x="94" y="331"/>
                  </a:lnTo>
                  <a:lnTo>
                    <a:pt x="88" y="327"/>
                  </a:lnTo>
                  <a:lnTo>
                    <a:pt x="81" y="324"/>
                  </a:lnTo>
                  <a:lnTo>
                    <a:pt x="76" y="319"/>
                  </a:lnTo>
                  <a:lnTo>
                    <a:pt x="73" y="314"/>
                  </a:lnTo>
                  <a:lnTo>
                    <a:pt x="70" y="307"/>
                  </a:lnTo>
                  <a:lnTo>
                    <a:pt x="68" y="299"/>
                  </a:lnTo>
                  <a:lnTo>
                    <a:pt x="68" y="292"/>
                  </a:lnTo>
                  <a:lnTo>
                    <a:pt x="70" y="282"/>
                  </a:lnTo>
                  <a:lnTo>
                    <a:pt x="73" y="273"/>
                  </a:lnTo>
                  <a:lnTo>
                    <a:pt x="78" y="263"/>
                  </a:lnTo>
                  <a:lnTo>
                    <a:pt x="85" y="251"/>
                  </a:lnTo>
                  <a:lnTo>
                    <a:pt x="85" y="251"/>
                  </a:lnTo>
                  <a:lnTo>
                    <a:pt x="94" y="266"/>
                  </a:lnTo>
                  <a:lnTo>
                    <a:pt x="104" y="279"/>
                  </a:lnTo>
                  <a:lnTo>
                    <a:pt x="118" y="291"/>
                  </a:lnTo>
                  <a:lnTo>
                    <a:pt x="133" y="302"/>
                  </a:lnTo>
                  <a:lnTo>
                    <a:pt x="149" y="311"/>
                  </a:lnTo>
                  <a:lnTo>
                    <a:pt x="166" y="317"/>
                  </a:lnTo>
                  <a:lnTo>
                    <a:pt x="186" y="321"/>
                  </a:lnTo>
                  <a:lnTo>
                    <a:pt x="206" y="322"/>
                  </a:lnTo>
                  <a:lnTo>
                    <a:pt x="206" y="322"/>
                  </a:lnTo>
                  <a:lnTo>
                    <a:pt x="222" y="321"/>
                  </a:lnTo>
                  <a:lnTo>
                    <a:pt x="237" y="317"/>
                  </a:lnTo>
                  <a:lnTo>
                    <a:pt x="252" y="314"/>
                  </a:lnTo>
                  <a:lnTo>
                    <a:pt x="265" y="309"/>
                  </a:lnTo>
                  <a:lnTo>
                    <a:pt x="279" y="301"/>
                  </a:lnTo>
                  <a:lnTo>
                    <a:pt x="292" y="292"/>
                  </a:lnTo>
                  <a:lnTo>
                    <a:pt x="304" y="284"/>
                  </a:lnTo>
                  <a:lnTo>
                    <a:pt x="315" y="273"/>
                  </a:lnTo>
                  <a:lnTo>
                    <a:pt x="315" y="273"/>
                  </a:lnTo>
                  <a:lnTo>
                    <a:pt x="320" y="266"/>
                  </a:lnTo>
                  <a:lnTo>
                    <a:pt x="325" y="258"/>
                  </a:lnTo>
                  <a:lnTo>
                    <a:pt x="333" y="241"/>
                  </a:lnTo>
                  <a:lnTo>
                    <a:pt x="327" y="241"/>
                  </a:lnTo>
                  <a:lnTo>
                    <a:pt x="249" y="241"/>
                  </a:lnTo>
                  <a:lnTo>
                    <a:pt x="249" y="241"/>
                  </a:lnTo>
                  <a:lnTo>
                    <a:pt x="244" y="248"/>
                  </a:lnTo>
                  <a:lnTo>
                    <a:pt x="235" y="253"/>
                  </a:lnTo>
                  <a:lnTo>
                    <a:pt x="229" y="256"/>
                  </a:lnTo>
                  <a:lnTo>
                    <a:pt x="221" y="259"/>
                  </a:lnTo>
                  <a:lnTo>
                    <a:pt x="212" y="261"/>
                  </a:lnTo>
                  <a:lnTo>
                    <a:pt x="204" y="261"/>
                  </a:lnTo>
                  <a:lnTo>
                    <a:pt x="196" y="261"/>
                  </a:lnTo>
                  <a:lnTo>
                    <a:pt x="187" y="259"/>
                  </a:lnTo>
                  <a:lnTo>
                    <a:pt x="181" y="256"/>
                  </a:lnTo>
                  <a:lnTo>
                    <a:pt x="172" y="253"/>
                  </a:lnTo>
                  <a:lnTo>
                    <a:pt x="166" y="248"/>
                  </a:lnTo>
                  <a:lnTo>
                    <a:pt x="161" y="241"/>
                  </a:lnTo>
                  <a:lnTo>
                    <a:pt x="154" y="236"/>
                  </a:lnTo>
                  <a:lnTo>
                    <a:pt x="151" y="228"/>
                  </a:lnTo>
                  <a:lnTo>
                    <a:pt x="148" y="221"/>
                  </a:lnTo>
                  <a:lnTo>
                    <a:pt x="146" y="213"/>
                  </a:lnTo>
                  <a:lnTo>
                    <a:pt x="337" y="213"/>
                  </a:lnTo>
                  <a:lnTo>
                    <a:pt x="337" y="213"/>
                  </a:lnTo>
                  <a:lnTo>
                    <a:pt x="335" y="185"/>
                  </a:lnTo>
                  <a:lnTo>
                    <a:pt x="332" y="161"/>
                  </a:lnTo>
                  <a:lnTo>
                    <a:pt x="325" y="140"/>
                  </a:lnTo>
                  <a:lnTo>
                    <a:pt x="315" y="120"/>
                  </a:lnTo>
                  <a:lnTo>
                    <a:pt x="304" y="103"/>
                  </a:lnTo>
                  <a:lnTo>
                    <a:pt x="289" y="88"/>
                  </a:lnTo>
                  <a:lnTo>
                    <a:pt x="274" y="78"/>
                  </a:lnTo>
                  <a:lnTo>
                    <a:pt x="257" y="68"/>
                  </a:lnTo>
                  <a:lnTo>
                    <a:pt x="257" y="68"/>
                  </a:lnTo>
                  <a:lnTo>
                    <a:pt x="270" y="60"/>
                  </a:lnTo>
                  <a:lnTo>
                    <a:pt x="282" y="54"/>
                  </a:lnTo>
                  <a:lnTo>
                    <a:pt x="295" y="52"/>
                  </a:lnTo>
                  <a:lnTo>
                    <a:pt x="307" y="55"/>
                  </a:lnTo>
                  <a:lnTo>
                    <a:pt x="312" y="57"/>
                  </a:lnTo>
                  <a:lnTo>
                    <a:pt x="317" y="62"/>
                  </a:lnTo>
                  <a:lnTo>
                    <a:pt x="322" y="65"/>
                  </a:lnTo>
                  <a:lnTo>
                    <a:pt x="325" y="70"/>
                  </a:lnTo>
                  <a:lnTo>
                    <a:pt x="328" y="77"/>
                  </a:lnTo>
                  <a:lnTo>
                    <a:pt x="332" y="85"/>
                  </a:lnTo>
                  <a:lnTo>
                    <a:pt x="333" y="92"/>
                  </a:lnTo>
                  <a:lnTo>
                    <a:pt x="333" y="102"/>
                  </a:lnTo>
                  <a:lnTo>
                    <a:pt x="333" y="102"/>
                  </a:lnTo>
                  <a:lnTo>
                    <a:pt x="335" y="88"/>
                  </a:lnTo>
                  <a:lnTo>
                    <a:pt x="335" y="77"/>
                  </a:lnTo>
                  <a:lnTo>
                    <a:pt x="333" y="67"/>
                  </a:lnTo>
                  <a:lnTo>
                    <a:pt x="332" y="59"/>
                  </a:lnTo>
                  <a:lnTo>
                    <a:pt x="332" y="59"/>
                  </a:lnTo>
                  <a:close/>
                  <a:moveTo>
                    <a:pt x="254" y="168"/>
                  </a:moveTo>
                  <a:lnTo>
                    <a:pt x="254" y="168"/>
                  </a:lnTo>
                  <a:lnTo>
                    <a:pt x="252" y="158"/>
                  </a:lnTo>
                  <a:lnTo>
                    <a:pt x="249" y="148"/>
                  </a:lnTo>
                  <a:lnTo>
                    <a:pt x="242" y="140"/>
                  </a:lnTo>
                  <a:lnTo>
                    <a:pt x="235" y="133"/>
                  </a:lnTo>
                  <a:lnTo>
                    <a:pt x="229" y="127"/>
                  </a:lnTo>
                  <a:lnTo>
                    <a:pt x="221" y="122"/>
                  </a:lnTo>
                  <a:lnTo>
                    <a:pt x="212" y="118"/>
                  </a:lnTo>
                  <a:lnTo>
                    <a:pt x="202" y="118"/>
                  </a:lnTo>
                  <a:lnTo>
                    <a:pt x="202" y="118"/>
                  </a:lnTo>
                  <a:lnTo>
                    <a:pt x="194" y="118"/>
                  </a:lnTo>
                  <a:lnTo>
                    <a:pt x="184" y="122"/>
                  </a:lnTo>
                  <a:lnTo>
                    <a:pt x="174" y="127"/>
                  </a:lnTo>
                  <a:lnTo>
                    <a:pt x="166" y="133"/>
                  </a:lnTo>
                  <a:lnTo>
                    <a:pt x="159" y="140"/>
                  </a:lnTo>
                  <a:lnTo>
                    <a:pt x="153" y="148"/>
                  </a:lnTo>
                  <a:lnTo>
                    <a:pt x="149" y="158"/>
                  </a:lnTo>
                  <a:lnTo>
                    <a:pt x="146" y="168"/>
                  </a:lnTo>
                  <a:lnTo>
                    <a:pt x="254" y="168"/>
                  </a:lnTo>
                  <a:lnTo>
                    <a:pt x="254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797083" y="2968261"/>
            <a:ext cx="858838" cy="682626"/>
            <a:chOff x="3721100" y="3419475"/>
            <a:chExt cx="858838" cy="682626"/>
          </a:xfrm>
        </p:grpSpPr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4254500" y="3419475"/>
              <a:ext cx="325438" cy="495300"/>
            </a:xfrm>
            <a:custGeom>
              <a:avLst/>
              <a:gdLst>
                <a:gd name="T0" fmla="*/ 48 w 87"/>
                <a:gd name="T1" fmla="*/ 132 h 132"/>
                <a:gd name="T2" fmla="*/ 34 w 87"/>
                <a:gd name="T3" fmla="*/ 125 h 132"/>
                <a:gd name="T4" fmla="*/ 28 w 87"/>
                <a:gd name="T5" fmla="*/ 102 h 132"/>
                <a:gd name="T6" fmla="*/ 47 w 87"/>
                <a:gd name="T7" fmla="*/ 75 h 132"/>
                <a:gd name="T8" fmla="*/ 70 w 87"/>
                <a:gd name="T9" fmla="*/ 44 h 132"/>
                <a:gd name="T10" fmla="*/ 64 w 87"/>
                <a:gd name="T11" fmla="*/ 17 h 132"/>
                <a:gd name="T12" fmla="*/ 38 w 87"/>
                <a:gd name="T13" fmla="*/ 13 h 132"/>
                <a:gd name="T14" fmla="*/ 5 w 87"/>
                <a:gd name="T15" fmla="*/ 35 h 132"/>
                <a:gd name="T16" fmla="*/ 0 w 87"/>
                <a:gd name="T17" fmla="*/ 30 h 132"/>
                <a:gd name="T18" fmla="*/ 31 w 87"/>
                <a:gd name="T19" fmla="*/ 6 h 132"/>
                <a:gd name="T20" fmla="*/ 69 w 87"/>
                <a:gd name="T21" fmla="*/ 12 h 132"/>
                <a:gd name="T22" fmla="*/ 76 w 87"/>
                <a:gd name="T23" fmla="*/ 47 h 132"/>
                <a:gd name="T24" fmla="*/ 52 w 87"/>
                <a:gd name="T25" fmla="*/ 80 h 132"/>
                <a:gd name="T26" fmla="*/ 35 w 87"/>
                <a:gd name="T27" fmla="*/ 104 h 132"/>
                <a:gd name="T28" fmla="*/ 38 w 87"/>
                <a:gd name="T29" fmla="*/ 120 h 132"/>
                <a:gd name="T30" fmla="*/ 55 w 87"/>
                <a:gd name="T31" fmla="*/ 123 h 132"/>
                <a:gd name="T32" fmla="*/ 82 w 87"/>
                <a:gd name="T33" fmla="*/ 103 h 132"/>
                <a:gd name="T34" fmla="*/ 87 w 87"/>
                <a:gd name="T35" fmla="*/ 108 h 132"/>
                <a:gd name="T36" fmla="*/ 58 w 87"/>
                <a:gd name="T37" fmla="*/ 130 h 132"/>
                <a:gd name="T38" fmla="*/ 48 w 87"/>
                <a:gd name="T3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132">
                  <a:moveTo>
                    <a:pt x="48" y="132"/>
                  </a:moveTo>
                  <a:cubicBezTo>
                    <a:pt x="43" y="132"/>
                    <a:pt x="38" y="130"/>
                    <a:pt x="34" y="125"/>
                  </a:cubicBezTo>
                  <a:cubicBezTo>
                    <a:pt x="27" y="119"/>
                    <a:pt x="25" y="111"/>
                    <a:pt x="28" y="102"/>
                  </a:cubicBezTo>
                  <a:cubicBezTo>
                    <a:pt x="31" y="94"/>
                    <a:pt x="37" y="85"/>
                    <a:pt x="47" y="75"/>
                  </a:cubicBezTo>
                  <a:cubicBezTo>
                    <a:pt x="59" y="64"/>
                    <a:pt x="66" y="54"/>
                    <a:pt x="70" y="44"/>
                  </a:cubicBezTo>
                  <a:cubicBezTo>
                    <a:pt x="74" y="34"/>
                    <a:pt x="72" y="25"/>
                    <a:pt x="64" y="17"/>
                  </a:cubicBezTo>
                  <a:cubicBezTo>
                    <a:pt x="55" y="8"/>
                    <a:pt x="50" y="7"/>
                    <a:pt x="38" y="13"/>
                  </a:cubicBezTo>
                  <a:cubicBezTo>
                    <a:pt x="28" y="17"/>
                    <a:pt x="14" y="27"/>
                    <a:pt x="5" y="3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9" y="22"/>
                    <a:pt x="20" y="12"/>
                    <a:pt x="31" y="6"/>
                  </a:cubicBezTo>
                  <a:cubicBezTo>
                    <a:pt x="45" y="0"/>
                    <a:pt x="58" y="1"/>
                    <a:pt x="69" y="12"/>
                  </a:cubicBezTo>
                  <a:cubicBezTo>
                    <a:pt x="79" y="22"/>
                    <a:pt x="81" y="34"/>
                    <a:pt x="76" y="47"/>
                  </a:cubicBezTo>
                  <a:cubicBezTo>
                    <a:pt x="72" y="57"/>
                    <a:pt x="65" y="68"/>
                    <a:pt x="52" y="80"/>
                  </a:cubicBezTo>
                  <a:cubicBezTo>
                    <a:pt x="43" y="89"/>
                    <a:pt x="37" y="97"/>
                    <a:pt x="35" y="104"/>
                  </a:cubicBezTo>
                  <a:cubicBezTo>
                    <a:pt x="33" y="111"/>
                    <a:pt x="34" y="116"/>
                    <a:pt x="38" y="120"/>
                  </a:cubicBezTo>
                  <a:cubicBezTo>
                    <a:pt x="43" y="125"/>
                    <a:pt x="48" y="126"/>
                    <a:pt x="55" y="123"/>
                  </a:cubicBezTo>
                  <a:cubicBezTo>
                    <a:pt x="63" y="120"/>
                    <a:pt x="71" y="114"/>
                    <a:pt x="82" y="103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76" y="119"/>
                    <a:pt x="66" y="127"/>
                    <a:pt x="58" y="130"/>
                  </a:cubicBezTo>
                  <a:cubicBezTo>
                    <a:pt x="54" y="131"/>
                    <a:pt x="51" y="132"/>
                    <a:pt x="48" y="1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0"/>
            <p:cNvSpPr>
              <a:spLocks/>
            </p:cNvSpPr>
            <p:nvPr/>
          </p:nvSpPr>
          <p:spPr bwMode="auto">
            <a:xfrm>
              <a:off x="3721100" y="3652838"/>
              <a:ext cx="454025" cy="449263"/>
            </a:xfrm>
            <a:custGeom>
              <a:avLst/>
              <a:gdLst>
                <a:gd name="T0" fmla="*/ 37 w 121"/>
                <a:gd name="T1" fmla="*/ 0 h 120"/>
                <a:gd name="T2" fmla="*/ 24 w 121"/>
                <a:gd name="T3" fmla="*/ 13 h 120"/>
                <a:gd name="T4" fmla="*/ 24 w 121"/>
                <a:gd name="T5" fmla="*/ 97 h 120"/>
                <a:gd name="T6" fmla="*/ 108 w 121"/>
                <a:gd name="T7" fmla="*/ 97 h 120"/>
                <a:gd name="T8" fmla="*/ 121 w 121"/>
                <a:gd name="T9" fmla="*/ 84 h 120"/>
                <a:gd name="T10" fmla="*/ 37 w 121"/>
                <a:gd name="T1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20">
                  <a:moveTo>
                    <a:pt x="37" y="0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0" y="36"/>
                    <a:pt x="0" y="74"/>
                    <a:pt x="24" y="97"/>
                  </a:cubicBezTo>
                  <a:cubicBezTo>
                    <a:pt x="47" y="120"/>
                    <a:pt x="84" y="120"/>
                    <a:pt x="108" y="97"/>
                  </a:cubicBezTo>
                  <a:cubicBezTo>
                    <a:pt x="121" y="84"/>
                    <a:pt x="121" y="84"/>
                    <a:pt x="121" y="84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3894138" y="3494088"/>
              <a:ext cx="330200" cy="263525"/>
            </a:xfrm>
            <a:custGeom>
              <a:avLst/>
              <a:gdLst>
                <a:gd name="T0" fmla="*/ 49 w 88"/>
                <a:gd name="T1" fmla="*/ 42 h 70"/>
                <a:gd name="T2" fmla="*/ 59 w 88"/>
                <a:gd name="T3" fmla="*/ 32 h 70"/>
                <a:gd name="T4" fmla="*/ 77 w 88"/>
                <a:gd name="T5" fmla="*/ 29 h 70"/>
                <a:gd name="T6" fmla="*/ 88 w 88"/>
                <a:gd name="T7" fmla="*/ 18 h 70"/>
                <a:gd name="T8" fmla="*/ 10 w 88"/>
                <a:gd name="T9" fmla="*/ 23 h 70"/>
                <a:gd name="T10" fmla="*/ 0 w 88"/>
                <a:gd name="T11" fmla="*/ 33 h 70"/>
                <a:gd name="T12" fmla="*/ 36 w 88"/>
                <a:gd name="T13" fmla="*/ 70 h 70"/>
                <a:gd name="T14" fmla="*/ 46 w 88"/>
                <a:gd name="T15" fmla="*/ 60 h 70"/>
                <a:gd name="T16" fmla="*/ 49 w 88"/>
                <a:gd name="T1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70">
                  <a:moveTo>
                    <a:pt x="49" y="42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64" y="27"/>
                    <a:pt x="71" y="26"/>
                    <a:pt x="77" y="29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64" y="0"/>
                    <a:pt x="31" y="2"/>
                    <a:pt x="10" y="2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4" y="54"/>
                    <a:pt x="44" y="47"/>
                    <a:pt x="49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4054475" y="3603625"/>
              <a:ext cx="277813" cy="330200"/>
            </a:xfrm>
            <a:custGeom>
              <a:avLst/>
              <a:gdLst>
                <a:gd name="T0" fmla="*/ 51 w 74"/>
                <a:gd name="T1" fmla="*/ 0 h 88"/>
                <a:gd name="T2" fmla="*/ 40 w 74"/>
                <a:gd name="T3" fmla="*/ 11 h 88"/>
                <a:gd name="T4" fmla="*/ 37 w 74"/>
                <a:gd name="T5" fmla="*/ 27 h 88"/>
                <a:gd name="T6" fmla="*/ 27 w 74"/>
                <a:gd name="T7" fmla="*/ 37 h 88"/>
                <a:gd name="T8" fmla="*/ 10 w 74"/>
                <a:gd name="T9" fmla="*/ 41 h 88"/>
                <a:gd name="T10" fmla="*/ 0 w 74"/>
                <a:gd name="T11" fmla="*/ 51 h 88"/>
                <a:gd name="T12" fmla="*/ 37 w 74"/>
                <a:gd name="T13" fmla="*/ 88 h 88"/>
                <a:gd name="T14" fmla="*/ 47 w 74"/>
                <a:gd name="T15" fmla="*/ 78 h 88"/>
                <a:gd name="T16" fmla="*/ 51 w 74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8">
                  <a:moveTo>
                    <a:pt x="51" y="0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7"/>
                    <a:pt x="41" y="23"/>
                    <a:pt x="37" y="2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2" y="42"/>
                    <a:pt x="16" y="43"/>
                    <a:pt x="10" y="4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74" y="51"/>
                    <a:pt x="74" y="29"/>
                    <a:pt x="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4078288" y="3629025"/>
              <a:ext cx="111125" cy="98425"/>
            </a:xfrm>
            <a:custGeom>
              <a:avLst/>
              <a:gdLst>
                <a:gd name="T0" fmla="*/ 28 w 30"/>
                <a:gd name="T1" fmla="*/ 14 h 26"/>
                <a:gd name="T2" fmla="*/ 14 w 30"/>
                <a:gd name="T3" fmla="*/ 24 h 26"/>
                <a:gd name="T4" fmla="*/ 10 w 30"/>
                <a:gd name="T5" fmla="*/ 26 h 26"/>
                <a:gd name="T6" fmla="*/ 5 w 30"/>
                <a:gd name="T7" fmla="*/ 24 h 26"/>
                <a:gd name="T8" fmla="*/ 3 w 30"/>
                <a:gd name="T9" fmla="*/ 21 h 26"/>
                <a:gd name="T10" fmla="*/ 3 w 30"/>
                <a:gd name="T11" fmla="*/ 12 h 26"/>
                <a:gd name="T12" fmla="*/ 13 w 30"/>
                <a:gd name="T13" fmla="*/ 2 h 26"/>
                <a:gd name="T14" fmla="*/ 17 w 30"/>
                <a:gd name="T15" fmla="*/ 0 h 26"/>
                <a:gd name="T16" fmla="*/ 22 w 30"/>
                <a:gd name="T17" fmla="*/ 2 h 26"/>
                <a:gd name="T18" fmla="*/ 24 w 30"/>
                <a:gd name="T19" fmla="*/ 5 h 26"/>
                <a:gd name="T20" fmla="*/ 26 w 30"/>
                <a:gd name="T21" fmla="*/ 10 h 26"/>
                <a:gd name="T22" fmla="*/ 28 w 30"/>
                <a:gd name="T23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6">
                  <a:moveTo>
                    <a:pt x="28" y="14"/>
                  </a:moveTo>
                  <a:cubicBezTo>
                    <a:pt x="14" y="24"/>
                    <a:pt x="14" y="24"/>
                    <a:pt x="14" y="24"/>
                  </a:cubicBezTo>
                  <a:cubicBezTo>
                    <a:pt x="13" y="25"/>
                    <a:pt x="12" y="26"/>
                    <a:pt x="10" y="26"/>
                  </a:cubicBezTo>
                  <a:cubicBezTo>
                    <a:pt x="8" y="26"/>
                    <a:pt x="7" y="25"/>
                    <a:pt x="5" y="24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19"/>
                    <a:pt x="0" y="15"/>
                    <a:pt x="3" y="1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19" y="0"/>
                    <a:pt x="21" y="1"/>
                    <a:pt x="22" y="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6"/>
                    <a:pt x="26" y="8"/>
                    <a:pt x="26" y="10"/>
                  </a:cubicBezTo>
                  <a:cubicBezTo>
                    <a:pt x="26" y="11"/>
                    <a:pt x="30" y="13"/>
                    <a:pt x="28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3" name="矩形 5"/>
          <p:cNvSpPr/>
          <p:nvPr/>
        </p:nvSpPr>
        <p:spPr>
          <a:xfrm>
            <a:off x="2673871" y="53127"/>
            <a:ext cx="9412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Кандидатские экзамены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D:\2012\KuzGTU_MMF\KuzGTU_panoramma_2010 copy.png">
            <a:extLst>
              <a:ext uri="{FF2B5EF4-FFF2-40B4-BE49-F238E27FC236}">
                <a16:creationId xmlns:a16="http://schemas.microsoft.com/office/drawing/2014/main" id="{8DAAA262-9E03-5280-43EC-3D223995C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105149" y="458033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5112E08-7AD4-D7E7-D43A-C77C54B9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" y="140187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0F884A6-B38B-56EA-B900-4560BA978CD3}"/>
              </a:ext>
            </a:extLst>
          </p:cNvPr>
          <p:cNvCxnSpPr/>
          <p:nvPr/>
        </p:nvCxnSpPr>
        <p:spPr>
          <a:xfrm>
            <a:off x="215900" y="1192903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346821"/>
            <a:ext cx="1235415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Кандидатский минимум :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философия науки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сдается в рамках сессии 2 семестра 1 года обучения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 допуска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академической задолженности,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реферата, предварительно согласованного с научным руководителем.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предоставляет преподаватель, обеспечивающий реализацию дисциплины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 язык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экзамен сдается в рамках сессии 2 семестра 1 года обучения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 допуска: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академической задолженности,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аннотированного перевода текста (монографии или статей)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объемом не менее 600 тыс.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знаков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экзамен сдается в рамках сессии 2 семестра 3 курса (4 курса)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 допуска: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академической задолженности, принимается в соответствии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программой экзамена.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774826" y="6440645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3254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892573" y="360131"/>
            <a:ext cx="919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Стипендии Президента РФ для аспирантов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206" y="2099681"/>
            <a:ext cx="579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Оценка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планируемого научного исследования</a:t>
            </a:r>
            <a:r>
              <a:rPr lang="ru-RU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604" y="3111664"/>
            <a:ext cx="5792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Достижения аспиранта </a:t>
            </a:r>
            <a:r>
              <a:rPr lang="ru-RU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(адъюнкта) и его участие в научной (научно-исследовательской) деятельности.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47658" y="1082111"/>
            <a:ext cx="5531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КРИТЕРИИ ОЦЕНКИ ЗАЯВОК:</a:t>
            </a:r>
          </a:p>
        </p:txBody>
      </p:sp>
      <p:pic>
        <p:nvPicPr>
          <p:cNvPr id="12" name="Picture 2" descr="D:\2012\KuzGTU_MMF\KuzGTU_panoramma_2010 copy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215900" y="471725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146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15900" y="1151968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77927" y="1207134"/>
            <a:ext cx="478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РАЗМЕР СТИПЕНДИИ: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77927" y="1797697"/>
            <a:ext cx="4656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75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000 руб. ежемесячно </a:t>
            </a:r>
            <a:r>
              <a:rPr lang="ru-RU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на срок от 1 года до 4 лет.</a:t>
            </a:r>
            <a:endParaRPr 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C983E0-FC55-18B4-8819-4BD46CF66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r="29146"/>
          <a:stretch/>
        </p:blipFill>
        <p:spPr bwMode="auto">
          <a:xfrm>
            <a:off x="8437124" y="2362200"/>
            <a:ext cx="375487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0206" y="4836976"/>
            <a:ext cx="5792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Достижения научного руководителя </a:t>
            </a:r>
            <a:r>
              <a:rPr lang="ru-RU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и его результативность при руководстве аспирантами.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06" y="4396776"/>
            <a:ext cx="2275609" cy="22756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4967" y="3777369"/>
            <a:ext cx="305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ЦНКиПКВК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79975" y="6489822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86185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2784623" y="0"/>
            <a:ext cx="9407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Стипендия Президента РФ для обучения за рубежом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131934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D:\2012\KuzGTU_MMF\KuzGTU_panoramma_2010 copy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215900" y="471725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146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898" y="1197066"/>
            <a:ext cx="327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НАЗНАЧАЕТСЯ: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07" y="2281421"/>
            <a:ext cx="628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ru-RU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Наличие выдающихся успехов </a:t>
            </a:r>
          </a:p>
          <a:p>
            <a:r>
              <a:rPr lang="ru-RU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 обучении и научных исследованиях.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307" y="1819756"/>
            <a:ext cx="585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Знание иностранного языка.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" y="3881175"/>
            <a:ext cx="3122473" cy="25446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898" y="5739899"/>
            <a:ext cx="1176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Стипендия включает в себя расходы на обучение, оформление визы, проезд до места обучения и обратно, проживание, медицинскую страховку, оплату местного транспорта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73" y="1792144"/>
            <a:ext cx="6530383" cy="3536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307" y="3186196"/>
            <a:ext cx="628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Наличие Вуза, готового принять </a:t>
            </a:r>
            <a:r>
              <a:rPr lang="ru-RU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на обучение.</a:t>
            </a:r>
            <a:endParaRPr lang="ru-RU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0791667" y="6425874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65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"/>
          <p:cNvSpPr/>
          <p:nvPr/>
        </p:nvSpPr>
        <p:spPr>
          <a:xfrm>
            <a:off x="2940158" y="-18839"/>
            <a:ext cx="9407269" cy="670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zh-CN" sz="3200" dirty="0">
                <a:solidFill>
                  <a:srgbClr val="E7E6E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Научные проекты: учись и зарабатывай</a:t>
            </a:r>
            <a:endParaRPr lang="zh-CN" altLang="en-US" sz="3200" dirty="0">
              <a:solidFill>
                <a:srgbClr val="E7E6E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4" y="841629"/>
            <a:ext cx="3281473" cy="2188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3046" y="4462778"/>
            <a:ext cx="806895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lvl="1" indent="-350838"/>
            <a:r>
              <a:rPr lang="ru-RU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Разрабатывай собственный проект и подавай заявки на получение гранта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Гранты Российского научного фонда, Фонда содействия инновациям;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Гранты отраслевых компаний;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Гранты </a:t>
            </a:r>
            <a:r>
              <a:rPr lang="ru-RU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Росмолодежи</a:t>
            </a: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(возможность получить  до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млн руб</a:t>
            </a: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Гранты институтов КузГТУ (возможность получить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 15 тыс. руб.</a:t>
            </a: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9224" y="631320"/>
            <a:ext cx="834277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Участие в грантовых и хоздоговорных темах совместно с преподавателями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лаборатория цифровой трансформации предприятий минерально-сырьевого комплекса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(ГИ)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лаборатория катализа и преобразования  углеродосодержащих материалов с получением полезных продуктов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ИЭ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модернизации, развития и реинжиниринга электронных устройств автоматики для предприятий ТЭК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ИЭ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центр «Цифровые технологии»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(ИИТМА)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Научно-инновационный центр космических технологий и др.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(ИИТМА)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Средняя заработная плата обучающегося –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25 тыс. руб. </a:t>
            </a:r>
          </a:p>
        </p:txBody>
      </p:sp>
      <p:pic>
        <p:nvPicPr>
          <p:cNvPr id="9" name="Picture 2" descr="D:\2012\KuzGTU_MMF\KuzGTU_panoramma_2010 copy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 bwMode="auto">
          <a:xfrm>
            <a:off x="216008" y="398255"/>
            <a:ext cx="2568723" cy="7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1290"/>
            <a:ext cx="25082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15900" y="552641"/>
            <a:ext cx="119761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4098AA-2CA3-EDDA-58D5-570B8542137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6297" y="3887753"/>
            <a:ext cx="398071" cy="5283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8BE7DF-2817-1D9B-7C14-11DEE82F24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0053" y="5573916"/>
            <a:ext cx="398071" cy="5283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A5620C-FCDB-4049-0DBB-3C13B8DB20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31026" y="5907792"/>
            <a:ext cx="398071" cy="5283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4" y="3702563"/>
            <a:ext cx="3003274" cy="3003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71" y="3263286"/>
            <a:ext cx="344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ЦОиС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НИОКТР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12111" y="6479260"/>
            <a:ext cx="1312025" cy="365125"/>
          </a:xfrm>
        </p:spPr>
        <p:txBody>
          <a:bodyPr vert="horz" lIns="91440" tIns="45720" rIns="91440" bIns="45720" rtlCol="0" anchor="ctr"/>
          <a:lstStyle/>
          <a:p>
            <a:fld id="{AD50FCE2-BFD5-416E-99C9-9B7ABF2B057A}" type="slidenum">
              <a:rPr lang="zh-CN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zh-CN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005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7752</TotalTime>
  <Words>1274</Words>
  <Application>Microsoft Office PowerPoint</Application>
  <PresentationFormat>Широкоэкранный</PresentationFormat>
  <Paragraphs>221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Microsoft YaHei</vt:lpstr>
      <vt:lpstr>Microsoft YaHei</vt:lpstr>
      <vt:lpstr>宋体</vt:lpstr>
      <vt:lpstr>Arial</vt:lpstr>
      <vt:lpstr>Calibri</vt:lpstr>
      <vt:lpstr>Calibri Light</vt:lpstr>
      <vt:lpstr>Cambria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НИУ-2</cp:lastModifiedBy>
  <cp:revision>269</cp:revision>
  <dcterms:created xsi:type="dcterms:W3CDTF">2015-10-29T08:40:17Z</dcterms:created>
  <dcterms:modified xsi:type="dcterms:W3CDTF">2024-09-20T03:44:23Z</dcterms:modified>
</cp:coreProperties>
</file>